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0"/>
  </p:notesMasterIdLst>
  <p:handoutMasterIdLst>
    <p:handoutMasterId r:id="rId61"/>
  </p:handoutMasterIdLst>
  <p:sldIdLst>
    <p:sldId id="591" r:id="rId2"/>
    <p:sldId id="638" r:id="rId3"/>
    <p:sldId id="637" r:id="rId4"/>
    <p:sldId id="636" r:id="rId5"/>
    <p:sldId id="639" r:id="rId6"/>
    <p:sldId id="640" r:id="rId7"/>
    <p:sldId id="641" r:id="rId8"/>
    <p:sldId id="642" r:id="rId9"/>
    <p:sldId id="679" r:id="rId10"/>
    <p:sldId id="632" r:id="rId11"/>
    <p:sldId id="633" r:id="rId12"/>
    <p:sldId id="643" r:id="rId13"/>
    <p:sldId id="644" r:id="rId14"/>
    <p:sldId id="645" r:id="rId15"/>
    <p:sldId id="646" r:id="rId16"/>
    <p:sldId id="647" r:id="rId17"/>
    <p:sldId id="649" r:id="rId18"/>
    <p:sldId id="650" r:id="rId19"/>
    <p:sldId id="651" r:id="rId20"/>
    <p:sldId id="652" r:id="rId21"/>
    <p:sldId id="653" r:id="rId22"/>
    <p:sldId id="665" r:id="rId23"/>
    <p:sldId id="654" r:id="rId24"/>
    <p:sldId id="655" r:id="rId25"/>
    <p:sldId id="656" r:id="rId26"/>
    <p:sldId id="666" r:id="rId27"/>
    <p:sldId id="657" r:id="rId28"/>
    <p:sldId id="658" r:id="rId29"/>
    <p:sldId id="659" r:id="rId30"/>
    <p:sldId id="660" r:id="rId31"/>
    <p:sldId id="661" r:id="rId32"/>
    <p:sldId id="662" r:id="rId33"/>
    <p:sldId id="663" r:id="rId34"/>
    <p:sldId id="664" r:id="rId35"/>
    <p:sldId id="668" r:id="rId36"/>
    <p:sldId id="667" r:id="rId37"/>
    <p:sldId id="669" r:id="rId38"/>
    <p:sldId id="670" r:id="rId39"/>
    <p:sldId id="671" r:id="rId40"/>
    <p:sldId id="672" r:id="rId41"/>
    <p:sldId id="613" r:id="rId42"/>
    <p:sldId id="614" r:id="rId43"/>
    <p:sldId id="615" r:id="rId44"/>
    <p:sldId id="616" r:id="rId45"/>
    <p:sldId id="617" r:id="rId46"/>
    <p:sldId id="618" r:id="rId47"/>
    <p:sldId id="619" r:id="rId48"/>
    <p:sldId id="620" r:id="rId49"/>
    <p:sldId id="621" r:id="rId50"/>
    <p:sldId id="622" r:id="rId51"/>
    <p:sldId id="681" r:id="rId52"/>
    <p:sldId id="680" r:id="rId53"/>
    <p:sldId id="623" r:id="rId54"/>
    <p:sldId id="673" r:id="rId55"/>
    <p:sldId id="675" r:id="rId56"/>
    <p:sldId id="676" r:id="rId57"/>
    <p:sldId id="677" r:id="rId58"/>
    <p:sldId id="678" r:id="rId59"/>
  </p:sldIdLst>
  <p:sldSz cx="12192000" cy="6858000"/>
  <p:notesSz cx="9932988" cy="68008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947" autoAdjust="0"/>
  </p:normalViewPr>
  <p:slideViewPr>
    <p:cSldViewPr snapToGrid="0">
      <p:cViewPr varScale="1">
        <p:scale>
          <a:sx n="100" d="100"/>
          <a:sy n="100" d="100"/>
        </p:scale>
        <p:origin x="96" y="3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4295" cy="34122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6395" y="1"/>
            <a:ext cx="4304295" cy="341224"/>
          </a:xfrm>
          <a:prstGeom prst="rect">
            <a:avLst/>
          </a:prstGeom>
        </p:spPr>
        <p:txBody>
          <a:bodyPr vert="horz" lIns="91440" tIns="45720" rIns="91440" bIns="45720" rtlCol="0"/>
          <a:lstStyle>
            <a:lvl1pPr algn="r">
              <a:defRPr sz="1200"/>
            </a:lvl1pPr>
          </a:lstStyle>
          <a:p>
            <a:fld id="{07BEBC00-9D31-4FA7-B348-F51BC2D6D6EC}" type="datetimeFigureOut">
              <a:rPr lang="zh-CN" altLang="en-US" smtClean="0"/>
              <a:t>2022/3/6</a:t>
            </a:fld>
            <a:endParaRPr lang="zh-CN" altLang="en-US"/>
          </a:p>
        </p:txBody>
      </p:sp>
      <p:sp>
        <p:nvSpPr>
          <p:cNvPr id="4" name="页脚占位符 3"/>
          <p:cNvSpPr>
            <a:spLocks noGrp="1"/>
          </p:cNvSpPr>
          <p:nvPr>
            <p:ph type="ftr" sz="quarter" idx="2"/>
          </p:nvPr>
        </p:nvSpPr>
        <p:spPr>
          <a:xfrm>
            <a:off x="0" y="6459627"/>
            <a:ext cx="4304295" cy="34122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6395" y="6459627"/>
            <a:ext cx="4304295" cy="341223"/>
          </a:xfrm>
          <a:prstGeom prst="rect">
            <a:avLst/>
          </a:prstGeom>
        </p:spPr>
        <p:txBody>
          <a:bodyPr vert="horz" lIns="91440" tIns="45720" rIns="91440" bIns="45720" rtlCol="0" anchor="b"/>
          <a:lstStyle>
            <a:lvl1pPr algn="r">
              <a:defRPr sz="1200"/>
            </a:lvl1pPr>
          </a:lstStyle>
          <a:p>
            <a:fld id="{1B5C31F3-25E4-4B5F-9C5E-2A394612F53B}" type="slidenum">
              <a:rPr lang="zh-CN" altLang="en-US" smtClean="0"/>
              <a:t>‹#›</a:t>
            </a:fld>
            <a:endParaRPr lang="zh-CN" altLang="en-US"/>
          </a:p>
        </p:txBody>
      </p:sp>
    </p:spTree>
    <p:extLst>
      <p:ext uri="{BB962C8B-B14F-4D97-AF65-F5344CB8AC3E}">
        <p14:creationId xmlns:p14="http://schemas.microsoft.com/office/powerpoint/2010/main" val="3161041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4295" cy="34122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6395" y="1"/>
            <a:ext cx="4304295" cy="341224"/>
          </a:xfrm>
          <a:prstGeom prst="rect">
            <a:avLst/>
          </a:prstGeom>
        </p:spPr>
        <p:txBody>
          <a:bodyPr vert="horz" lIns="91440" tIns="45720" rIns="91440" bIns="45720" rtlCol="0"/>
          <a:lstStyle>
            <a:lvl1pPr algn="r">
              <a:defRPr sz="1200"/>
            </a:lvl1pPr>
          </a:lstStyle>
          <a:p>
            <a:fld id="{B962C226-8081-4B42-BAF8-D6C435A8754D}" type="datetimeFigureOut">
              <a:rPr lang="zh-CN" altLang="en-US" smtClean="0"/>
              <a:t>2022/3/6</a:t>
            </a:fld>
            <a:endParaRPr lang="zh-CN" altLang="en-US"/>
          </a:p>
        </p:txBody>
      </p:sp>
      <p:sp>
        <p:nvSpPr>
          <p:cNvPr id="4" name="幻灯片图像占位符 3"/>
          <p:cNvSpPr>
            <a:spLocks noGrp="1" noRot="1" noChangeAspect="1"/>
          </p:cNvSpPr>
          <p:nvPr>
            <p:ph type="sldImg" idx="2"/>
          </p:nvPr>
        </p:nvSpPr>
        <p:spPr>
          <a:xfrm>
            <a:off x="2927350" y="850900"/>
            <a:ext cx="4078288" cy="229393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3299" y="3272909"/>
            <a:ext cx="7946390" cy="267783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9627"/>
            <a:ext cx="4304295" cy="34122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6395" y="6459627"/>
            <a:ext cx="4304295" cy="341223"/>
          </a:xfrm>
          <a:prstGeom prst="rect">
            <a:avLst/>
          </a:prstGeom>
        </p:spPr>
        <p:txBody>
          <a:bodyPr vert="horz" lIns="91440" tIns="45720" rIns="91440" bIns="45720" rtlCol="0" anchor="b"/>
          <a:lstStyle>
            <a:lvl1pPr algn="r">
              <a:defRPr sz="1200"/>
            </a:lvl1pPr>
          </a:lstStyle>
          <a:p>
            <a:fld id="{1925B46B-A9D9-446D-9AEE-2985CDBD4899}" type="slidenum">
              <a:rPr lang="zh-CN" altLang="en-US" smtClean="0"/>
              <a:t>‹#›</a:t>
            </a:fld>
            <a:endParaRPr lang="zh-CN" altLang="en-US"/>
          </a:p>
        </p:txBody>
      </p:sp>
    </p:spTree>
    <p:extLst>
      <p:ext uri="{BB962C8B-B14F-4D97-AF65-F5344CB8AC3E}">
        <p14:creationId xmlns:p14="http://schemas.microsoft.com/office/powerpoint/2010/main" val="3173826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smtClean="0"/>
          </a:p>
        </p:txBody>
      </p:sp>
      <p:sp>
        <p:nvSpPr>
          <p:cNvPr id="4" name="灯片编号占位符 3"/>
          <p:cNvSpPr>
            <a:spLocks noGrp="1"/>
          </p:cNvSpPr>
          <p:nvPr>
            <p:ph type="sldNum" sz="quarter" idx="10"/>
          </p:nvPr>
        </p:nvSpPr>
        <p:spPr/>
        <p:txBody>
          <a:bodyPr/>
          <a:lstStyle/>
          <a:p>
            <a:fld id="{1925B46B-A9D9-446D-9AEE-2985CDBD4899}" type="slidenum">
              <a:rPr lang="zh-CN" altLang="en-US" smtClean="0"/>
              <a:t>1</a:t>
            </a:fld>
            <a:endParaRPr lang="zh-CN" altLang="en-US"/>
          </a:p>
        </p:txBody>
      </p:sp>
    </p:spTree>
    <p:extLst>
      <p:ext uri="{BB962C8B-B14F-4D97-AF65-F5344CB8AC3E}">
        <p14:creationId xmlns:p14="http://schemas.microsoft.com/office/powerpoint/2010/main" val="144076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B46B-A9D9-446D-9AEE-2985CDBD4899}" type="slidenum">
              <a:rPr lang="zh-CN" altLang="en-US" smtClean="0"/>
              <a:t>3</a:t>
            </a:fld>
            <a:endParaRPr lang="zh-CN" altLang="en-US"/>
          </a:p>
        </p:txBody>
      </p:sp>
    </p:spTree>
    <p:extLst>
      <p:ext uri="{BB962C8B-B14F-4D97-AF65-F5344CB8AC3E}">
        <p14:creationId xmlns:p14="http://schemas.microsoft.com/office/powerpoint/2010/main" val="210478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smtClean="0"/>
          </a:p>
        </p:txBody>
      </p:sp>
      <p:sp>
        <p:nvSpPr>
          <p:cNvPr id="4" name="灯片编号占位符 3"/>
          <p:cNvSpPr>
            <a:spLocks noGrp="1"/>
          </p:cNvSpPr>
          <p:nvPr>
            <p:ph type="sldNum" sz="quarter" idx="10"/>
          </p:nvPr>
        </p:nvSpPr>
        <p:spPr/>
        <p:txBody>
          <a:bodyPr/>
          <a:lstStyle/>
          <a:p>
            <a:fld id="{1925B46B-A9D9-446D-9AEE-2985CDBD4899}" type="slidenum">
              <a:rPr lang="zh-CN" altLang="en-US" smtClean="0"/>
              <a:t>9</a:t>
            </a:fld>
            <a:endParaRPr lang="zh-CN" altLang="en-US"/>
          </a:p>
        </p:txBody>
      </p:sp>
    </p:spTree>
    <p:extLst>
      <p:ext uri="{BB962C8B-B14F-4D97-AF65-F5344CB8AC3E}">
        <p14:creationId xmlns:p14="http://schemas.microsoft.com/office/powerpoint/2010/main" val="247343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B46B-A9D9-446D-9AEE-2985CDBD4899}" type="slidenum">
              <a:rPr lang="zh-CN" altLang="en-US" smtClean="0"/>
              <a:t>15</a:t>
            </a:fld>
            <a:endParaRPr lang="zh-CN" altLang="en-US"/>
          </a:p>
        </p:txBody>
      </p:sp>
    </p:spTree>
    <p:extLst>
      <p:ext uri="{BB962C8B-B14F-4D97-AF65-F5344CB8AC3E}">
        <p14:creationId xmlns:p14="http://schemas.microsoft.com/office/powerpoint/2010/main" val="316860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B46B-A9D9-446D-9AEE-2985CDBD4899}" type="slidenum">
              <a:rPr lang="zh-CN" altLang="en-US" smtClean="0"/>
              <a:t>38</a:t>
            </a:fld>
            <a:endParaRPr lang="zh-CN" altLang="en-US"/>
          </a:p>
        </p:txBody>
      </p:sp>
    </p:spTree>
    <p:extLst>
      <p:ext uri="{BB962C8B-B14F-4D97-AF65-F5344CB8AC3E}">
        <p14:creationId xmlns:p14="http://schemas.microsoft.com/office/powerpoint/2010/main" val="274621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A1B3376-C900-482E-A899-433F53FD0DFB}"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dirty="0"/>
          </a:p>
        </p:txBody>
      </p:sp>
      <p:sp>
        <p:nvSpPr>
          <p:cNvPr id="6" name="灯片编号占位符 5"/>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37137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40141C-D6C7-4793-811C-D653CC392968}"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209381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192CBF8-136E-4251-AB94-81E3C65211B5}"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1434320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2F9B40A-A98E-4DD6-B4FB-E4E3E1245471}" type="datetime1">
              <a:rPr lang="zh-CN" altLang="en-US" smtClean="0"/>
              <a:t>2022/3/6</a:t>
            </a:fld>
            <a:endParaRPr lang="zh-CN" altLang="en-US"/>
          </a:p>
        </p:txBody>
      </p:sp>
      <p:sp>
        <p:nvSpPr>
          <p:cNvPr id="6" name="页脚占位符 5"/>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9D762033-42AB-40B5-815B-95A960AA49EA}" type="slidenum">
              <a:rPr lang="zh-CN" altLang="en-US" smtClean="0"/>
              <a:t>‹#›</a:t>
            </a:fld>
            <a:endParaRPr lang="zh-CN" altLang="en-US"/>
          </a:p>
        </p:txBody>
      </p:sp>
      <p:sp>
        <p:nvSpPr>
          <p:cNvPr id="8" name="标题 1"/>
          <p:cNvSpPr>
            <a:spLocks noGrp="1"/>
          </p:cNvSpPr>
          <p:nvPr>
            <p:ph type="title"/>
          </p:nvPr>
        </p:nvSpPr>
        <p:spPr>
          <a:xfrm>
            <a:off x="838200" y="192224"/>
            <a:ext cx="8908774" cy="1325563"/>
          </a:xfrm>
        </p:spPr>
        <p:txBody>
          <a:bodyPr/>
          <a:lstStyle>
            <a:lvl1pPr>
              <a:defRPr b="1">
                <a:solidFill>
                  <a:srgbClr val="C00000"/>
                </a:solidFill>
              </a:defRPr>
            </a:lvl1pPr>
          </a:lstStyle>
          <a:p>
            <a:r>
              <a:rPr lang="zh-CN" altLang="en-US" smtClean="0"/>
              <a:t>单击此处编辑母版标题样式</a:t>
            </a:r>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6221" y="160411"/>
            <a:ext cx="1438275" cy="1438275"/>
          </a:xfrm>
          <a:prstGeom prst="rect">
            <a:avLst/>
          </a:prstGeom>
        </p:spPr>
      </p:pic>
      <p:cxnSp>
        <p:nvCxnSpPr>
          <p:cNvPr id="10" name="直线连接符 8"/>
          <p:cNvCxnSpPr/>
          <p:nvPr/>
        </p:nvCxnSpPr>
        <p:spPr>
          <a:xfrm>
            <a:off x="838200" y="1469182"/>
            <a:ext cx="99769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rot="5400000">
            <a:off x="449752" y="1591666"/>
            <a:ext cx="550824" cy="250531"/>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0616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39DA9E6-B273-4B8C-9551-9003DD0BFB6D}" type="datetime1">
              <a:rPr lang="zh-CN" altLang="en-US" smtClean="0"/>
              <a:t>2022/3/6</a:t>
            </a:fld>
            <a:endParaRPr lang="zh-CN" altLang="en-US"/>
          </a:p>
        </p:txBody>
      </p:sp>
      <p:sp>
        <p:nvSpPr>
          <p:cNvPr id="6" name="页脚占位符 5"/>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9D762033-42AB-40B5-815B-95A960AA49EA}" type="slidenum">
              <a:rPr lang="zh-CN" altLang="en-US" smtClean="0"/>
              <a:t>‹#›</a:t>
            </a:fld>
            <a:endParaRPr lang="zh-CN" altLang="en-US"/>
          </a:p>
        </p:txBody>
      </p:sp>
      <p:sp>
        <p:nvSpPr>
          <p:cNvPr id="8" name="标题 1"/>
          <p:cNvSpPr>
            <a:spLocks noGrp="1"/>
          </p:cNvSpPr>
          <p:nvPr>
            <p:ph type="title"/>
          </p:nvPr>
        </p:nvSpPr>
        <p:spPr>
          <a:xfrm>
            <a:off x="838200" y="192224"/>
            <a:ext cx="8908774" cy="1325563"/>
          </a:xfrm>
        </p:spPr>
        <p:txBody>
          <a:bodyPr/>
          <a:lstStyle>
            <a:lvl1pPr>
              <a:defRPr b="1">
                <a:solidFill>
                  <a:srgbClr val="C00000"/>
                </a:solidFill>
              </a:defRPr>
            </a:lvl1p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46221" y="160411"/>
            <a:ext cx="1438275" cy="1438275"/>
          </a:xfrm>
          <a:prstGeom prst="rect">
            <a:avLst/>
          </a:prstGeom>
        </p:spPr>
      </p:pic>
      <p:cxnSp>
        <p:nvCxnSpPr>
          <p:cNvPr id="10" name="直线连接符 8"/>
          <p:cNvCxnSpPr/>
          <p:nvPr userDrawn="1"/>
        </p:nvCxnSpPr>
        <p:spPr>
          <a:xfrm>
            <a:off x="838200" y="1469182"/>
            <a:ext cx="99769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五边形 10"/>
          <p:cNvSpPr/>
          <p:nvPr userDrawn="1"/>
        </p:nvSpPr>
        <p:spPr>
          <a:xfrm rot="5400000">
            <a:off x="449752" y="1591666"/>
            <a:ext cx="550824" cy="250531"/>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793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24293"/>
            <a:ext cx="7912395" cy="839972"/>
          </a:xfrm>
        </p:spPr>
        <p:txBody>
          <a:bodyPr>
            <a:normAutofit/>
          </a:bodyPr>
          <a:lstStyle>
            <a:lvl1pPr>
              <a:defRPr sz="4000" b="1">
                <a:solidFill>
                  <a:srgbClr val="C0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444496"/>
            <a:ext cx="10515600" cy="4732467"/>
          </a:xfrm>
        </p:spPr>
        <p:txBody>
          <a:bodyPr>
            <a:normAutofit/>
          </a:bodyPr>
          <a:lstStyle>
            <a:lvl1pPr>
              <a:defRPr sz="3200"/>
            </a:lvl1pPr>
            <a:lvl2pPr>
              <a:defRPr sz="2800"/>
            </a:lvl2pPr>
            <a:lvl3pPr>
              <a:defRPr sz="2400"/>
            </a:lvl3pPr>
            <a:lvl4pPr>
              <a:defRPr sz="2000"/>
            </a:lvl4pPr>
            <a:lvl5pPr>
              <a:defRPr sz="20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a:t>
            </a:fld>
            <a:endParaRPr lang="zh-CN" altLang="en-US"/>
          </a:p>
        </p:txBody>
      </p:sp>
      <p:cxnSp>
        <p:nvCxnSpPr>
          <p:cNvPr id="9" name="直线连接符 8"/>
          <p:cNvCxnSpPr/>
          <p:nvPr/>
        </p:nvCxnSpPr>
        <p:spPr>
          <a:xfrm>
            <a:off x="838200" y="1277797"/>
            <a:ext cx="10515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五边形 11"/>
          <p:cNvSpPr/>
          <p:nvPr userDrawn="1"/>
        </p:nvSpPr>
        <p:spPr>
          <a:xfrm rot="5400000">
            <a:off x="437522" y="1400834"/>
            <a:ext cx="550824" cy="250531"/>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2850" y="288128"/>
            <a:ext cx="2700950" cy="912301"/>
          </a:xfrm>
          <a:prstGeom prst="rect">
            <a:avLst/>
          </a:prstGeom>
        </p:spPr>
      </p:pic>
    </p:spTree>
    <p:extLst>
      <p:ext uri="{BB962C8B-B14F-4D97-AF65-F5344CB8AC3E}">
        <p14:creationId xmlns:p14="http://schemas.microsoft.com/office/powerpoint/2010/main" val="107341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464882"/>
            <a:ext cx="10515600" cy="2826672"/>
          </a:xfrm>
        </p:spPr>
        <p:txBody>
          <a:bodyPr anchor="b">
            <a:normAutofit/>
          </a:bodyPr>
          <a:lstStyle>
            <a:lvl1pPr>
              <a:defRPr sz="4800" b="1"/>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3DA9E9CE-5ED9-418B-BE79-9A22F248737F}"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a:t>
            </a:fld>
            <a:endParaRPr lang="zh-CN" altLang="en-US"/>
          </a:p>
        </p:txBody>
      </p:sp>
      <p:cxnSp>
        <p:nvCxnSpPr>
          <p:cNvPr id="12" name="直线连接符 8"/>
          <p:cNvCxnSpPr/>
          <p:nvPr userDrawn="1"/>
        </p:nvCxnSpPr>
        <p:spPr>
          <a:xfrm>
            <a:off x="801975" y="4446613"/>
            <a:ext cx="10515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rot="5400000">
            <a:off x="401297" y="4558704"/>
            <a:ext cx="550824" cy="250531"/>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2850" y="288128"/>
            <a:ext cx="2700950" cy="912301"/>
          </a:xfrm>
          <a:prstGeom prst="rect">
            <a:avLst/>
          </a:prstGeom>
        </p:spPr>
      </p:pic>
    </p:spTree>
    <p:extLst>
      <p:ext uri="{BB962C8B-B14F-4D97-AF65-F5344CB8AC3E}">
        <p14:creationId xmlns:p14="http://schemas.microsoft.com/office/powerpoint/2010/main" val="891519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444496"/>
            <a:ext cx="5181600" cy="4732467"/>
          </a:xfrm>
        </p:spPr>
        <p:txBody>
          <a:bodyPr>
            <a:normAutofit/>
          </a:bodyPr>
          <a:lstStyle>
            <a:lvl1pPr>
              <a:defRPr sz="3200"/>
            </a:lvl1pPr>
            <a:lvl2pPr>
              <a:defRPr sz="2800"/>
            </a:lvl2pPr>
            <a:lvl3pPr>
              <a:defRPr sz="2400"/>
            </a:lvl3pPr>
            <a:lvl4pPr>
              <a:defRPr sz="2000"/>
            </a:lvl4pPr>
            <a:lvl5pPr>
              <a:defRPr sz="20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172200" y="1444496"/>
            <a:ext cx="5181600" cy="4732467"/>
          </a:xfrm>
        </p:spPr>
        <p:txBody>
          <a:bodyPr>
            <a:normAutofit/>
          </a:bodyPr>
          <a:lstStyle>
            <a:lvl1pPr>
              <a:defRPr sz="3200"/>
            </a:lvl1pPr>
            <a:lvl2pPr>
              <a:defRPr sz="2800"/>
            </a:lvl2pPr>
            <a:lvl3pPr>
              <a:defRPr sz="2400"/>
            </a:lvl3pPr>
            <a:lvl4pPr>
              <a:defRPr sz="2000"/>
            </a:lvl4pPr>
            <a:lvl5pPr>
              <a:defRPr sz="20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6881B41B-6A88-4A3C-9234-65AB5F077EC2}" type="datetime1">
              <a:rPr lang="zh-CN" altLang="en-US" smtClean="0"/>
              <a:t>2022/3/6</a:t>
            </a:fld>
            <a:endParaRPr lang="zh-CN" altLang="en-US"/>
          </a:p>
        </p:txBody>
      </p:sp>
      <p:sp>
        <p:nvSpPr>
          <p:cNvPr id="6" name="页脚占位符 5"/>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9D762033-42AB-40B5-815B-95A960AA49EA}" type="slidenum">
              <a:rPr lang="zh-CN" altLang="en-US" smtClean="0"/>
              <a:t>‹#›</a:t>
            </a:fld>
            <a:endParaRPr lang="zh-CN" altLang="en-US"/>
          </a:p>
        </p:txBody>
      </p:sp>
      <p:sp>
        <p:nvSpPr>
          <p:cNvPr id="12" name="标题 1"/>
          <p:cNvSpPr>
            <a:spLocks noGrp="1"/>
          </p:cNvSpPr>
          <p:nvPr>
            <p:ph type="title"/>
          </p:nvPr>
        </p:nvSpPr>
        <p:spPr>
          <a:xfrm>
            <a:off x="838201" y="324293"/>
            <a:ext cx="8114414" cy="839972"/>
          </a:xfrm>
        </p:spPr>
        <p:txBody>
          <a:bodyPr>
            <a:normAutofit/>
          </a:bodyPr>
          <a:lstStyle>
            <a:lvl1pPr>
              <a:defRPr sz="4000" b="1">
                <a:solidFill>
                  <a:srgbClr val="C00000"/>
                </a:solidFill>
              </a:defRPr>
            </a:lvl1pPr>
          </a:lstStyle>
          <a:p>
            <a:r>
              <a:rPr lang="zh-CN" altLang="en-US" dirty="0" smtClean="0"/>
              <a:t>单击此处编辑母版标题样式</a:t>
            </a:r>
            <a:endParaRPr lang="zh-CN" altLang="en-US" dirty="0"/>
          </a:p>
        </p:txBody>
      </p:sp>
      <p:cxnSp>
        <p:nvCxnSpPr>
          <p:cNvPr id="17" name="直线连接符 8"/>
          <p:cNvCxnSpPr/>
          <p:nvPr userDrawn="1"/>
        </p:nvCxnSpPr>
        <p:spPr>
          <a:xfrm>
            <a:off x="838200" y="1277797"/>
            <a:ext cx="10515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五边形 19"/>
          <p:cNvSpPr/>
          <p:nvPr userDrawn="1"/>
        </p:nvSpPr>
        <p:spPr>
          <a:xfrm rot="5400000">
            <a:off x="437522" y="1400834"/>
            <a:ext cx="550824" cy="250531"/>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63000" y="288128"/>
            <a:ext cx="2700950" cy="912301"/>
          </a:xfrm>
          <a:prstGeom prst="rect">
            <a:avLst/>
          </a:prstGeom>
        </p:spPr>
      </p:pic>
    </p:spTree>
    <p:extLst>
      <p:ext uri="{BB962C8B-B14F-4D97-AF65-F5344CB8AC3E}">
        <p14:creationId xmlns:p14="http://schemas.microsoft.com/office/powerpoint/2010/main" val="1404592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BB335B9-A4AD-49F5-B8AA-38170ADB59D5}" type="datetime1">
              <a:rPr lang="zh-CN" altLang="en-US" smtClean="0"/>
              <a:t>2022/3/6</a:t>
            </a:fld>
            <a:endParaRPr lang="zh-CN" altLang="en-US"/>
          </a:p>
        </p:txBody>
      </p:sp>
      <p:sp>
        <p:nvSpPr>
          <p:cNvPr id="8" name="页脚占位符 7"/>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9" name="灯片编号占位符 8"/>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18371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FD761E3-8549-4D93-8215-993B0257D012}" type="datetime1">
              <a:rPr lang="zh-CN" altLang="en-US" smtClean="0"/>
              <a:t>2022/3/6</a:t>
            </a:fld>
            <a:endParaRPr lang="zh-CN" altLang="en-US"/>
          </a:p>
        </p:txBody>
      </p:sp>
      <p:sp>
        <p:nvSpPr>
          <p:cNvPr id="4" name="页脚占位符 3"/>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5" name="灯片编号占位符 4"/>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362013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FE2506-F0BB-4586-90ED-E05A37EA3BF8}" type="datetime1">
              <a:rPr lang="zh-CN" altLang="en-US" smtClean="0"/>
              <a:t>2022/3/6</a:t>
            </a:fld>
            <a:endParaRPr lang="zh-CN" altLang="en-US"/>
          </a:p>
        </p:txBody>
      </p:sp>
      <p:sp>
        <p:nvSpPr>
          <p:cNvPr id="3" name="页脚占位符 2"/>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4" name="灯片编号占位符 3"/>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85641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77F4B1F-A0D9-45E4-B33E-37786987F3D2}" type="datetime1">
              <a:rPr lang="zh-CN" altLang="en-US" smtClean="0"/>
              <a:t>2022/3/6</a:t>
            </a:fld>
            <a:endParaRPr lang="zh-CN" altLang="en-US"/>
          </a:p>
        </p:txBody>
      </p:sp>
      <p:sp>
        <p:nvSpPr>
          <p:cNvPr id="6" name="页脚占位符 5"/>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376840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21E700-7A6F-4265-95F3-0B1DEFFA59A8}" type="datetime1">
              <a:rPr lang="zh-CN" altLang="en-US" smtClean="0"/>
              <a:t>2022/3/6</a:t>
            </a:fld>
            <a:endParaRPr lang="zh-CN" altLang="en-US"/>
          </a:p>
        </p:txBody>
      </p:sp>
      <p:sp>
        <p:nvSpPr>
          <p:cNvPr id="6" name="页脚占位符 5"/>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灯片编号占位符 6"/>
          <p:cNvSpPr>
            <a:spLocks noGrp="1"/>
          </p:cNvSpPr>
          <p:nvPr>
            <p:ph type="sldNum" sz="quarter" idx="12"/>
          </p:nvPr>
        </p:nvSpPr>
        <p:spPr/>
        <p:txBody>
          <a:body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3076741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932593-0935-4FFD-8D5B-DB31C1834F99}" type="datetime1">
              <a:rPr lang="zh-CN" altLang="en-US" smtClean="0"/>
              <a:t>2022/3/6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62033-42AB-40B5-815B-95A960AA49EA}" type="slidenum">
              <a:rPr lang="zh-CN" altLang="en-US" smtClean="0"/>
              <a:t>‹#›</a:t>
            </a:fld>
            <a:endParaRPr lang="zh-CN" altLang="en-US"/>
          </a:p>
        </p:txBody>
      </p:sp>
    </p:spTree>
    <p:extLst>
      <p:ext uri="{BB962C8B-B14F-4D97-AF65-F5344CB8AC3E}">
        <p14:creationId xmlns:p14="http://schemas.microsoft.com/office/powerpoint/2010/main" val="117264517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7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course163.org/course/BIT-1002058035" TargetMode="External"/><Relationship Id="rId2" Type="http://schemas.openxmlformats.org/officeDocument/2006/relationships/hyperlink" Target="https://www.coursera.org/specializations/pyth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781203"/>
            <a:ext cx="9144000" cy="2387600"/>
          </a:xfrm>
        </p:spPr>
        <p:txBody>
          <a:bodyPr>
            <a:normAutofit/>
          </a:bodyPr>
          <a:lstStyle/>
          <a:p>
            <a:r>
              <a:rPr lang="en-US" altLang="zh-CN" sz="5400" b="1" dirty="0" smtClean="0"/>
              <a:t>Python</a:t>
            </a:r>
            <a:r>
              <a:rPr lang="zh-CN" altLang="en-US" sz="5400" b="1" dirty="0" smtClean="0"/>
              <a:t>语言程序设计</a:t>
            </a:r>
            <a:endParaRPr lang="zh-CN" altLang="en-US" sz="5400" b="1" dirty="0"/>
          </a:p>
        </p:txBody>
      </p:sp>
      <p:sp>
        <p:nvSpPr>
          <p:cNvPr id="3" name="副标题 2"/>
          <p:cNvSpPr>
            <a:spLocks noGrp="1"/>
          </p:cNvSpPr>
          <p:nvPr>
            <p:ph type="subTitle" idx="1"/>
          </p:nvPr>
        </p:nvSpPr>
        <p:spPr>
          <a:xfrm>
            <a:off x="1524000" y="4393221"/>
            <a:ext cx="9144000" cy="2063265"/>
          </a:xfrm>
        </p:spPr>
        <p:txBody>
          <a:bodyPr>
            <a:normAutofit/>
          </a:bodyPr>
          <a:lstStyle/>
          <a:p>
            <a:r>
              <a:rPr lang="zh-CN" altLang="en-US" sz="2800" dirty="0" smtClean="0"/>
              <a:t>毛 波</a:t>
            </a:r>
            <a:endParaRPr lang="en-US" altLang="zh-CN" sz="2800" dirty="0" smtClean="0"/>
          </a:p>
          <a:p>
            <a:r>
              <a:rPr lang="en-US" altLang="zh-CN" sz="2800" dirty="0" smtClean="0"/>
              <a:t>bo.mao@nufe.edu.cn</a:t>
            </a:r>
            <a:endParaRPr lang="en-US" altLang="zh-CN" sz="28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85" y="976512"/>
            <a:ext cx="4764719" cy="1609381"/>
          </a:xfrm>
          <a:prstGeom prst="rect">
            <a:avLst/>
          </a:prstGeom>
        </p:spPr>
      </p:pic>
    </p:spTree>
    <p:extLst>
      <p:ext uri="{BB962C8B-B14F-4D97-AF65-F5344CB8AC3E}">
        <p14:creationId xmlns:p14="http://schemas.microsoft.com/office/powerpoint/2010/main" val="352916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lstStyle/>
          <a:p>
            <a:r>
              <a:rPr lang="zh-CN" altLang="en-US" dirty="0" smtClean="0"/>
              <a:t>背景介绍</a:t>
            </a:r>
            <a:endParaRPr lang="en-US" altLang="zh-CN" dirty="0" smtClean="0"/>
          </a:p>
          <a:p>
            <a:r>
              <a:rPr lang="en-US" altLang="zh-CN" dirty="0"/>
              <a:t>Python</a:t>
            </a:r>
            <a:r>
              <a:rPr lang="zh-CN" altLang="en-US" dirty="0"/>
              <a:t>语言</a:t>
            </a:r>
            <a:r>
              <a:rPr lang="zh-CN" altLang="en-US" dirty="0" smtClean="0"/>
              <a:t>概述</a:t>
            </a:r>
            <a:endParaRPr lang="en-US" altLang="zh-CN" dirty="0" smtClean="0"/>
          </a:p>
          <a:p>
            <a:r>
              <a:rPr lang="en-US" altLang="zh-CN" dirty="0"/>
              <a:t>Python</a:t>
            </a:r>
            <a:r>
              <a:rPr lang="zh-CN" altLang="en-US" dirty="0"/>
              <a:t>语言开发环境</a:t>
            </a:r>
            <a:r>
              <a:rPr lang="zh-CN" altLang="en-US" dirty="0" smtClean="0"/>
              <a:t>配置</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10</a:t>
            </a:fld>
            <a:endParaRPr lang="zh-CN" altLang="en-US"/>
          </a:p>
        </p:txBody>
      </p:sp>
    </p:spTree>
    <p:extLst>
      <p:ext uri="{BB962C8B-B14F-4D97-AF65-F5344CB8AC3E}">
        <p14:creationId xmlns:p14="http://schemas.microsoft.com/office/powerpoint/2010/main" val="4164695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背景介绍</a:t>
            </a:r>
            <a:endParaRPr lang="zh-CN" altLang="en-US" dirty="0"/>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11</a:t>
            </a:fld>
            <a:endParaRPr lang="zh-CN" altLang="en-US"/>
          </a:p>
        </p:txBody>
      </p:sp>
    </p:spTree>
    <p:extLst>
      <p:ext uri="{BB962C8B-B14F-4D97-AF65-F5344CB8AC3E}">
        <p14:creationId xmlns:p14="http://schemas.microsoft.com/office/powerpoint/2010/main" val="1483711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a:t>
            </a:r>
            <a:r>
              <a:rPr lang="zh-CN" altLang="en-US" dirty="0"/>
              <a:t>的概念</a:t>
            </a:r>
          </a:p>
        </p:txBody>
      </p:sp>
      <p:sp>
        <p:nvSpPr>
          <p:cNvPr id="3" name="内容占位符 2"/>
          <p:cNvSpPr>
            <a:spLocks noGrp="1"/>
          </p:cNvSpPr>
          <p:nvPr>
            <p:ph idx="1"/>
          </p:nvPr>
        </p:nvSpPr>
        <p:spPr/>
        <p:txBody>
          <a:bodyPr/>
          <a:lstStyle/>
          <a:p>
            <a:r>
              <a:rPr lang="zh-CN" altLang="en-US" dirty="0" smtClean="0"/>
              <a:t>计算机是人类最伟大的发明</a:t>
            </a:r>
            <a:endParaRPr lang="en-US" altLang="zh-CN" dirty="0" smtClean="0"/>
          </a:p>
          <a:p>
            <a:r>
              <a:rPr lang="zh-CN" altLang="en-US" dirty="0" smtClean="0"/>
              <a:t>如果说工具是人类手脚的延伸，那么计算机就是人脑的延伸</a:t>
            </a:r>
            <a:endParaRPr lang="zh-CN" altLang="en-US" dirty="0"/>
          </a:p>
        </p:txBody>
      </p:sp>
      <p:sp>
        <p:nvSpPr>
          <p:cNvPr id="8" name="日期占位符 7"/>
          <p:cNvSpPr>
            <a:spLocks noGrp="1"/>
          </p:cNvSpPr>
          <p:nvPr>
            <p:ph type="dt" sz="half" idx="10"/>
          </p:nvPr>
        </p:nvSpPr>
        <p:spPr/>
        <p:txBody>
          <a:bodyPr/>
          <a:lstStyle/>
          <a:p>
            <a:fld id="{0398622F-FF1B-4C00-A2A0-99B2BF81D99E}"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9" name="灯片编号占位符 8"/>
          <p:cNvSpPr>
            <a:spLocks noGrp="1"/>
          </p:cNvSpPr>
          <p:nvPr>
            <p:ph type="sldNum" sz="quarter" idx="12"/>
          </p:nvPr>
        </p:nvSpPr>
        <p:spPr/>
        <p:txBody>
          <a:bodyPr/>
          <a:lstStyle/>
          <a:p>
            <a:fld id="{9D762033-42AB-40B5-815B-95A960AA49EA}" type="slidenum">
              <a:rPr lang="zh-CN" altLang="en-US" smtClean="0"/>
              <a:t>12</a:t>
            </a:fld>
            <a:endParaRPr lang="zh-CN" altLang="en-US"/>
          </a:p>
        </p:txBody>
      </p:sp>
    </p:spTree>
    <p:extLst>
      <p:ext uri="{BB962C8B-B14F-4D97-AF65-F5344CB8AC3E}">
        <p14:creationId xmlns:p14="http://schemas.microsoft.com/office/powerpoint/2010/main" val="1242489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计算机的概念</a:t>
            </a:r>
            <a:endParaRPr lang="zh-CN" altLang="en-US" dirty="0"/>
          </a:p>
        </p:txBody>
      </p:sp>
      <p:sp>
        <p:nvSpPr>
          <p:cNvPr id="3" name="内容占位符 2"/>
          <p:cNvSpPr>
            <a:spLocks noGrp="1"/>
          </p:cNvSpPr>
          <p:nvPr>
            <p:ph idx="1"/>
          </p:nvPr>
        </p:nvSpPr>
        <p:spPr/>
        <p:txBody>
          <a:bodyPr/>
          <a:lstStyle/>
          <a:p>
            <a:pPr marL="360000" indent="-360000" defTabSz="720000">
              <a:lnSpc>
                <a:spcPct val="100000"/>
              </a:lnSpc>
              <a:buClr>
                <a:srgbClr val="C00000"/>
              </a:buClr>
              <a:buSzPct val="90000"/>
              <a:buFont typeface="Wingdings" panose="05000000000000000000" pitchFamily="2" charset="2"/>
              <a:buChar char="n"/>
            </a:pPr>
            <a:r>
              <a:rPr lang="zh-CN" altLang="en-US" dirty="0"/>
              <a:t>计算机是</a:t>
            </a:r>
            <a:r>
              <a:rPr lang="zh-CN" altLang="en-US" dirty="0">
                <a:solidFill>
                  <a:srgbClr val="00B050"/>
                </a:solidFill>
              </a:rPr>
              <a:t>根据指令</a:t>
            </a:r>
            <a:r>
              <a:rPr lang="zh-CN" altLang="en-US" dirty="0">
                <a:solidFill>
                  <a:srgbClr val="00B0F0"/>
                </a:solidFill>
              </a:rPr>
              <a:t>操作数据</a:t>
            </a:r>
            <a:r>
              <a:rPr lang="zh-CN" altLang="en-US" dirty="0"/>
              <a:t>的设备</a:t>
            </a:r>
          </a:p>
          <a:p>
            <a:pPr marL="360000" indent="-360000" defTabSz="720000">
              <a:lnSpc>
                <a:spcPct val="100000"/>
              </a:lnSpc>
              <a:buClr>
                <a:srgbClr val="C00000"/>
              </a:buClr>
              <a:buSzPct val="90000"/>
              <a:buFont typeface="Wingdings" panose="05000000000000000000" pitchFamily="2" charset="2"/>
              <a:buChar char="n"/>
            </a:pPr>
            <a:r>
              <a:rPr lang="zh-CN" altLang="en-US" dirty="0"/>
              <a:t>具备</a:t>
            </a:r>
            <a:r>
              <a:rPr lang="zh-CN" altLang="en-US" dirty="0">
                <a:solidFill>
                  <a:srgbClr val="00B0F0"/>
                </a:solidFill>
              </a:rPr>
              <a:t>功能性</a:t>
            </a:r>
            <a:r>
              <a:rPr lang="zh-CN" altLang="en-US" dirty="0"/>
              <a:t>和</a:t>
            </a:r>
            <a:r>
              <a:rPr lang="zh-CN" altLang="en-US" dirty="0">
                <a:solidFill>
                  <a:srgbClr val="00B050"/>
                </a:solidFill>
              </a:rPr>
              <a:t>可编程性</a:t>
            </a:r>
            <a:r>
              <a:rPr lang="zh-CN" altLang="en-US" dirty="0"/>
              <a:t>两个基本</a:t>
            </a:r>
            <a:r>
              <a:rPr lang="zh-CN" altLang="en-US" dirty="0" smtClean="0"/>
              <a:t>特性</a:t>
            </a:r>
            <a:endParaRPr lang="en-US" altLang="zh-CN" dirty="0" smtClean="0"/>
          </a:p>
          <a:p>
            <a:pPr marL="817200" lvl="1" indent="-360000" defTabSz="720000">
              <a:lnSpc>
                <a:spcPct val="100000"/>
              </a:lnSpc>
              <a:buClr>
                <a:srgbClr val="C00000"/>
              </a:buClr>
              <a:buSzPct val="90000"/>
              <a:buFont typeface="Wingdings" panose="05000000000000000000" pitchFamily="2" charset="2"/>
              <a:buChar char="n"/>
            </a:pPr>
            <a:r>
              <a:rPr lang="zh-CN" altLang="en-US" dirty="0" smtClean="0"/>
              <a:t>功能性</a:t>
            </a:r>
            <a:endParaRPr lang="en-US" altLang="zh-CN" dirty="0" smtClean="0"/>
          </a:p>
          <a:p>
            <a:pPr marL="1274400" lvl="2" indent="-360000" defTabSz="720000">
              <a:lnSpc>
                <a:spcPct val="100000"/>
              </a:lnSpc>
              <a:buClr>
                <a:srgbClr val="C00000"/>
              </a:buClr>
              <a:buSzPct val="90000"/>
              <a:buFont typeface="Wingdings" panose="05000000000000000000" pitchFamily="2" charset="2"/>
              <a:buChar char="n"/>
            </a:pPr>
            <a:r>
              <a:rPr lang="zh-CN" altLang="en-US" dirty="0" smtClean="0"/>
              <a:t>指</a:t>
            </a:r>
            <a:r>
              <a:rPr lang="zh-CN" altLang="en-US" dirty="0"/>
              <a:t>对数据的</a:t>
            </a:r>
            <a:r>
              <a:rPr lang="zh-CN" altLang="en-US" dirty="0" smtClean="0"/>
              <a:t>操作，表现</a:t>
            </a:r>
            <a:r>
              <a:rPr lang="zh-CN" altLang="en-US" dirty="0"/>
              <a:t>为数据计算、</a:t>
            </a:r>
            <a:r>
              <a:rPr lang="zh-CN" altLang="en-US" dirty="0" smtClean="0"/>
              <a:t>输入输出</a:t>
            </a:r>
            <a:r>
              <a:rPr lang="zh-CN" altLang="en-US" dirty="0"/>
              <a:t>处理和结果存储</a:t>
            </a:r>
            <a:r>
              <a:rPr lang="zh-CN" altLang="en-US" dirty="0" smtClean="0"/>
              <a:t>等</a:t>
            </a:r>
            <a:endParaRPr lang="en-US" altLang="zh-CN" dirty="0" smtClean="0"/>
          </a:p>
          <a:p>
            <a:pPr marL="817200" lvl="1" indent="-360000" defTabSz="720000">
              <a:lnSpc>
                <a:spcPct val="100000"/>
              </a:lnSpc>
              <a:buClr>
                <a:srgbClr val="C00000"/>
              </a:buClr>
              <a:buSzPct val="90000"/>
              <a:buFont typeface="Wingdings" panose="05000000000000000000" pitchFamily="2" charset="2"/>
              <a:buChar char="n"/>
            </a:pPr>
            <a:r>
              <a:rPr lang="zh-CN" altLang="en-US" dirty="0" smtClean="0"/>
              <a:t>可编程性</a:t>
            </a:r>
            <a:endParaRPr lang="en-US" altLang="zh-CN" dirty="0" smtClean="0"/>
          </a:p>
          <a:p>
            <a:pPr marL="1274400" lvl="2" indent="-360000" defTabSz="720000">
              <a:lnSpc>
                <a:spcPct val="100000"/>
              </a:lnSpc>
              <a:buClr>
                <a:srgbClr val="C00000"/>
              </a:buClr>
              <a:buSzPct val="90000"/>
              <a:buFont typeface="Wingdings" panose="05000000000000000000" pitchFamily="2" charset="2"/>
              <a:buChar char="n"/>
            </a:pPr>
            <a:r>
              <a:rPr lang="zh-CN" altLang="en-US" dirty="0" smtClean="0"/>
              <a:t>指</a:t>
            </a:r>
            <a:r>
              <a:rPr lang="zh-CN" altLang="en-US" dirty="0"/>
              <a:t>它可以根据一系列指令自动地、</a:t>
            </a:r>
            <a:r>
              <a:rPr lang="zh-CN" altLang="en-US" dirty="0" smtClean="0"/>
              <a:t>可预测</a:t>
            </a:r>
            <a:r>
              <a:rPr lang="zh-CN" altLang="en-US" dirty="0"/>
              <a:t>地、准确地完成操作者的意图</a:t>
            </a:r>
            <a:endParaRPr lang="en-US" altLang="zh-CN"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5841DB1D-AF6D-4A29-AC04-D8FFA3007654}" type="datetime1">
              <a:rPr lang="zh-CN" altLang="en-US" smtClean="0"/>
              <a:t>2022/3/6</a:t>
            </a:fld>
            <a:endParaRPr lang="zh-CN" altLang="en-US"/>
          </a:p>
        </p:txBody>
      </p:sp>
      <p:sp>
        <p:nvSpPr>
          <p:cNvPr id="8" name="灯片编号占位符 7"/>
          <p:cNvSpPr>
            <a:spLocks noGrp="1"/>
          </p:cNvSpPr>
          <p:nvPr>
            <p:ph type="sldNum" sz="quarter" idx="12"/>
          </p:nvPr>
        </p:nvSpPr>
        <p:spPr/>
        <p:txBody>
          <a:bodyPr/>
          <a:lstStyle/>
          <a:p>
            <a:fld id="{9D762033-42AB-40B5-815B-95A960AA49EA}" type="slidenum">
              <a:rPr lang="zh-CN" altLang="en-US" smtClean="0"/>
              <a:t>13</a:t>
            </a:fld>
            <a:endParaRPr lang="zh-CN" altLang="en-US"/>
          </a:p>
        </p:txBody>
      </p:sp>
    </p:spTree>
    <p:extLst>
      <p:ext uri="{BB962C8B-B14F-4D97-AF65-F5344CB8AC3E}">
        <p14:creationId xmlns:p14="http://schemas.microsoft.com/office/powerpoint/2010/main" val="192561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中国算盘</a:t>
            </a:r>
            <a:endParaRPr lang="zh-CN" altLang="en-US" dirty="0"/>
          </a:p>
        </p:txBody>
      </p:sp>
      <p:sp>
        <p:nvSpPr>
          <p:cNvPr id="3" name="内容占位符 2"/>
          <p:cNvSpPr>
            <a:spLocks noGrp="1"/>
          </p:cNvSpPr>
          <p:nvPr>
            <p:ph idx="1"/>
          </p:nvPr>
        </p:nvSpPr>
        <p:spPr>
          <a:xfrm>
            <a:off x="838200" y="1690688"/>
            <a:ext cx="7931227" cy="4486275"/>
          </a:xfrm>
        </p:spPr>
        <p:txBody>
          <a:bodyPr>
            <a:normAutofit/>
          </a:bodyPr>
          <a:lstStyle/>
          <a:p>
            <a:r>
              <a:rPr lang="zh-CN" altLang="en-US" sz="2800" dirty="0" smtClean="0"/>
              <a:t>中国是发明真正实用算盘的国家（公元前</a:t>
            </a:r>
            <a:r>
              <a:rPr lang="en-US" altLang="zh-CN" sz="2800" dirty="0" smtClean="0"/>
              <a:t>2</a:t>
            </a:r>
            <a:r>
              <a:rPr lang="zh-CN" altLang="en-US" sz="2800" dirty="0" smtClean="0"/>
              <a:t>世纪）</a:t>
            </a:r>
            <a:endParaRPr lang="en-US" altLang="zh-CN" sz="2800" dirty="0" smtClean="0"/>
          </a:p>
          <a:p>
            <a:r>
              <a:rPr lang="zh-CN" altLang="en-US" sz="2800" dirty="0" smtClean="0"/>
              <a:t>中国的算盘（硬件）</a:t>
            </a:r>
            <a:r>
              <a:rPr lang="en-US" altLang="zh-CN" sz="2800" dirty="0" smtClean="0"/>
              <a:t>——</a:t>
            </a:r>
            <a:r>
              <a:rPr lang="zh-CN" altLang="en-US" sz="2800" dirty="0" smtClean="0"/>
              <a:t>手动的计算机</a:t>
            </a:r>
            <a:endParaRPr lang="en-US" altLang="zh-CN" sz="2800" dirty="0" smtClean="0"/>
          </a:p>
          <a:p>
            <a:pPr marL="228600" lvl="1">
              <a:spcBef>
                <a:spcPts val="1000"/>
              </a:spcBef>
            </a:pPr>
            <a:r>
              <a:rPr lang="zh-CN" altLang="en-US" dirty="0" smtClean="0"/>
              <a:t>珠算口诀（软件）是使中国算盘区别于其他算本并且被广泛使用的根本原因</a:t>
            </a:r>
            <a:endParaRPr lang="en-US" altLang="zh-CN" dirty="0" smtClean="0"/>
          </a:p>
        </p:txBody>
      </p:sp>
      <p:pic>
        <p:nvPicPr>
          <p:cNvPr id="1026" name="Picture 2" descr="http://imgsrc.baidu.com/image/c0%3Dpixel_huitu%2C0%2C0%2C294%2C40/sign=c85c7c828cd6277ffd1f3a7841407a5c/3c6d55fbb2fb4316227f92432ba4462309f7d3a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2550" y="2599415"/>
            <a:ext cx="3022600" cy="200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83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大型算盘群</a:t>
            </a:r>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15</a:t>
            </a:fld>
            <a:endParaRPr lang="zh-CN" altLang="en-US"/>
          </a:p>
        </p:txBody>
      </p:sp>
      <p:pic>
        <p:nvPicPr>
          <p:cNvPr id="2050" name="Picture 2" descr="http://imgsrc.baidu.com/imgad/pic/item/35a85edf8db1cb138f9fc68ed754564e93584bbd.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89666" y="1616269"/>
            <a:ext cx="6899892" cy="460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16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计算机的发展</a:t>
            </a:r>
            <a:endParaRPr lang="zh-CN" altLang="en-US" dirty="0"/>
          </a:p>
        </p:txBody>
      </p:sp>
      <p:sp>
        <p:nvSpPr>
          <p:cNvPr id="3" name="内容占位符 2"/>
          <p:cNvSpPr>
            <a:spLocks noGrp="1"/>
          </p:cNvSpPr>
          <p:nvPr>
            <p:ph idx="1"/>
          </p:nvPr>
        </p:nvSpPr>
        <p:spPr/>
        <p:txBody>
          <a:bodyPr/>
          <a:lstStyle/>
          <a:p>
            <a:pPr marL="360000" indent="-360000" defTabSz="720000">
              <a:lnSpc>
                <a:spcPct val="100000"/>
              </a:lnSpc>
              <a:buClr>
                <a:srgbClr val="C00000"/>
              </a:buClr>
              <a:buSzPct val="90000"/>
              <a:buFont typeface="Wingdings" panose="05000000000000000000" pitchFamily="2" charset="2"/>
              <a:buChar char="n"/>
            </a:pPr>
            <a:r>
              <a:rPr lang="zh-CN" altLang="en-US" dirty="0"/>
              <a:t>功能性</a:t>
            </a:r>
            <a:endParaRPr lang="en-US" altLang="zh-CN" dirty="0"/>
          </a:p>
          <a:p>
            <a:pPr marL="817200" lvl="1" indent="-360000" defTabSz="720000">
              <a:lnSpc>
                <a:spcPct val="100000"/>
              </a:lnSpc>
              <a:buClr>
                <a:srgbClr val="C00000"/>
              </a:buClr>
              <a:buSzPct val="90000"/>
              <a:buFont typeface="Wingdings" panose="05000000000000000000" pitchFamily="2" charset="2"/>
              <a:buChar char="n"/>
            </a:pPr>
            <a:r>
              <a:rPr lang="zh-CN" altLang="en-US" dirty="0"/>
              <a:t>计算机硬件所依赖的集成电路规模按照</a:t>
            </a:r>
            <a:r>
              <a:rPr lang="zh-CN" altLang="en-US" dirty="0">
                <a:solidFill>
                  <a:srgbClr val="FF0000"/>
                </a:solidFill>
              </a:rPr>
              <a:t>摩尔</a:t>
            </a:r>
            <a:r>
              <a:rPr lang="zh-CN" altLang="en-US" dirty="0" smtClean="0">
                <a:solidFill>
                  <a:srgbClr val="FF0000"/>
                </a:solidFill>
              </a:rPr>
              <a:t>定律</a:t>
            </a:r>
            <a:r>
              <a:rPr lang="zh-CN" altLang="en-US" dirty="0" smtClean="0"/>
              <a:t>方式</a:t>
            </a:r>
            <a:r>
              <a:rPr lang="zh-CN" altLang="en-US" dirty="0"/>
              <a:t>增长</a:t>
            </a:r>
          </a:p>
          <a:p>
            <a:pPr marL="817200" lvl="1" indent="-360000" defTabSz="720000">
              <a:lnSpc>
                <a:spcPct val="100000"/>
              </a:lnSpc>
              <a:buClr>
                <a:srgbClr val="C00000"/>
              </a:buClr>
              <a:buSzPct val="90000"/>
              <a:buFont typeface="Wingdings" panose="05000000000000000000" pitchFamily="2" charset="2"/>
              <a:buChar char="n"/>
            </a:pPr>
            <a:r>
              <a:rPr lang="zh-CN" altLang="en-US" dirty="0"/>
              <a:t>计算机运行速度也接近几何级数快速增加</a:t>
            </a:r>
          </a:p>
          <a:p>
            <a:pPr marL="817200" lvl="1" indent="-360000" defTabSz="720000">
              <a:lnSpc>
                <a:spcPct val="100000"/>
              </a:lnSpc>
              <a:buClr>
                <a:srgbClr val="C00000"/>
              </a:buClr>
              <a:buSzPct val="90000"/>
              <a:buFont typeface="Wingdings" panose="05000000000000000000" pitchFamily="2" charset="2"/>
              <a:buChar char="n"/>
            </a:pPr>
            <a:r>
              <a:rPr lang="zh-CN" altLang="en-US" dirty="0"/>
              <a:t>计算机所能高效支撑的功能不断丰富</a:t>
            </a:r>
            <a:r>
              <a:rPr lang="zh-CN" altLang="en-US" dirty="0" smtClean="0"/>
              <a:t>发展</a:t>
            </a:r>
            <a:endParaRPr lang="en-US" altLang="zh-CN" dirty="0" smtClean="0"/>
          </a:p>
          <a:p>
            <a:pPr marL="817200" lvl="1" indent="-360000" defTabSz="720000">
              <a:lnSpc>
                <a:spcPct val="100000"/>
              </a:lnSpc>
              <a:buClr>
                <a:srgbClr val="C00000"/>
              </a:buClr>
              <a:buSzPct val="90000"/>
              <a:buFont typeface="Wingdings" panose="05000000000000000000" pitchFamily="2" charset="2"/>
              <a:buChar char="n"/>
            </a:pPr>
            <a:endParaRPr lang="en-US" altLang="zh-CN" dirty="0"/>
          </a:p>
          <a:p>
            <a:pPr marL="817200" lvl="1" indent="-360000" defTabSz="720000">
              <a:lnSpc>
                <a:spcPct val="100000"/>
              </a:lnSpc>
              <a:buClr>
                <a:srgbClr val="C00000"/>
              </a:buClr>
              <a:buSzPct val="90000"/>
              <a:buFont typeface="Wingdings" panose="05000000000000000000" pitchFamily="2" charset="2"/>
              <a:buChar char="n"/>
            </a:pPr>
            <a:endParaRPr lang="zh-CN" altLang="en-US" dirty="0"/>
          </a:p>
          <a:p>
            <a:pPr marL="360000" indent="-360000" defTabSz="720000">
              <a:lnSpc>
                <a:spcPct val="100000"/>
              </a:lnSpc>
              <a:buClr>
                <a:srgbClr val="C00000"/>
              </a:buClr>
              <a:buSzPct val="90000"/>
              <a:buFont typeface="Wingdings" panose="05000000000000000000" pitchFamily="2" charset="2"/>
              <a:buChar char="n"/>
            </a:pPr>
            <a:r>
              <a:rPr lang="zh-CN" altLang="en-US" dirty="0" smtClean="0"/>
              <a:t>可编程</a:t>
            </a:r>
            <a:r>
              <a:rPr lang="zh-CN" altLang="en-US" dirty="0"/>
              <a:t>性</a:t>
            </a:r>
            <a:endParaRPr lang="en-US" altLang="zh-CN" dirty="0"/>
          </a:p>
          <a:p>
            <a:pPr marL="817200" lvl="1" indent="-360000" defTabSz="720000">
              <a:lnSpc>
                <a:spcPct val="100000"/>
              </a:lnSpc>
              <a:buClr>
                <a:srgbClr val="C00000"/>
              </a:buClr>
              <a:buSzPct val="90000"/>
              <a:buFont typeface="Wingdings" panose="05000000000000000000" pitchFamily="2" charset="2"/>
              <a:buChar char="n"/>
            </a:pPr>
            <a:r>
              <a:rPr lang="zh-CN" altLang="en-US" dirty="0"/>
              <a:t>程序设计语言经历了从机器语言到高级语言</a:t>
            </a:r>
            <a:r>
              <a:rPr lang="zh-CN" altLang="en-US" dirty="0" smtClean="0"/>
              <a:t>的发展</a:t>
            </a:r>
            <a:r>
              <a:rPr lang="zh-CN" altLang="en-US" dirty="0"/>
              <a:t>过程，朝着更接近自然语言的方向发展</a:t>
            </a:r>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9B5B7C84-ED6C-474B-9B90-9BF7FB71188B}" type="datetime1">
              <a:rPr lang="zh-CN" altLang="en-US" smtClean="0"/>
              <a:t>2022/3/6</a:t>
            </a:fld>
            <a:endParaRPr lang="zh-CN" altLang="en-US"/>
          </a:p>
        </p:txBody>
      </p:sp>
      <p:sp>
        <p:nvSpPr>
          <p:cNvPr id="8" name="灯片编号占位符 7"/>
          <p:cNvSpPr>
            <a:spLocks noGrp="1"/>
          </p:cNvSpPr>
          <p:nvPr>
            <p:ph type="sldNum" sz="quarter" idx="12"/>
          </p:nvPr>
        </p:nvSpPr>
        <p:spPr/>
        <p:txBody>
          <a:bodyPr/>
          <a:lstStyle/>
          <a:p>
            <a:fld id="{9D762033-42AB-40B5-815B-95A960AA49EA}" type="slidenum">
              <a:rPr lang="zh-CN" altLang="en-US" smtClean="0"/>
              <a:t>16</a:t>
            </a:fld>
            <a:endParaRPr lang="zh-CN" altLang="en-US"/>
          </a:p>
        </p:txBody>
      </p:sp>
      <p:sp>
        <p:nvSpPr>
          <p:cNvPr id="9" name="矩形 8"/>
          <p:cNvSpPr/>
          <p:nvPr/>
        </p:nvSpPr>
        <p:spPr>
          <a:xfrm>
            <a:off x="1292011" y="3599502"/>
            <a:ext cx="9518374" cy="76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单位</a:t>
            </a:r>
            <a:r>
              <a:rPr lang="zh-CN" altLang="en-US" sz="2800" dirty="0"/>
              <a:t>面积集成电路上可容纳晶体管 的数量约每两年翻</a:t>
            </a:r>
            <a:r>
              <a:rPr lang="zh-CN" altLang="en-US" sz="2800" dirty="0" smtClean="0"/>
              <a:t>一倍</a:t>
            </a:r>
            <a:endParaRPr lang="zh-CN" altLang="en-US" sz="2800" dirty="0"/>
          </a:p>
        </p:txBody>
      </p:sp>
    </p:spTree>
    <p:extLst>
      <p:ext uri="{BB962C8B-B14F-4D97-AF65-F5344CB8AC3E}">
        <p14:creationId xmlns:p14="http://schemas.microsoft.com/office/powerpoint/2010/main" val="4190717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计算机技术发展历史</a:t>
            </a:r>
            <a:endParaRPr lang="zh-CN" altLang="en-US" dirty="0"/>
          </a:p>
        </p:txBody>
      </p:sp>
      <p:sp>
        <p:nvSpPr>
          <p:cNvPr id="3" name="内容占位符 2"/>
          <p:cNvSpPr>
            <a:spLocks noGrp="1"/>
          </p:cNvSpPr>
          <p:nvPr>
            <p:ph idx="1"/>
          </p:nvPr>
        </p:nvSpPr>
        <p:spPr/>
        <p:txBody>
          <a:bodyPr>
            <a:normAutofit/>
          </a:bodyPr>
          <a:lstStyle/>
          <a:p>
            <a:r>
              <a:rPr lang="zh-CN" altLang="en-US" dirty="0"/>
              <a:t>第一</a:t>
            </a:r>
            <a:r>
              <a:rPr lang="zh-CN" altLang="en-US" dirty="0" smtClean="0"/>
              <a:t>阶段（</a:t>
            </a:r>
            <a:r>
              <a:rPr lang="en-US" altLang="zh-CN" dirty="0" smtClean="0"/>
              <a:t>1946</a:t>
            </a:r>
            <a:r>
              <a:rPr lang="zh-CN" altLang="en-US" dirty="0"/>
              <a:t>年到</a:t>
            </a:r>
            <a:r>
              <a:rPr lang="en-US" altLang="zh-CN" dirty="0"/>
              <a:t>1981</a:t>
            </a:r>
            <a:r>
              <a:rPr lang="zh-CN" altLang="en-US" dirty="0" smtClean="0"/>
              <a:t>年</a:t>
            </a:r>
            <a:r>
              <a:rPr lang="zh-CN" altLang="en-US" dirty="0"/>
              <a:t>）</a:t>
            </a:r>
            <a:endParaRPr lang="en-US" altLang="zh-CN" dirty="0" smtClean="0"/>
          </a:p>
          <a:p>
            <a:pPr lvl="1"/>
            <a:r>
              <a:rPr lang="zh-CN" altLang="en-US" dirty="0" smtClean="0"/>
              <a:t>“计算机系统结构阶段”</a:t>
            </a:r>
            <a:endParaRPr lang="en-US" altLang="zh-CN" dirty="0" smtClean="0"/>
          </a:p>
          <a:p>
            <a:pPr lvl="2"/>
            <a:r>
              <a:rPr lang="zh-CN" altLang="en-US" dirty="0" smtClean="0"/>
              <a:t>从第一台计算机到第一台个人计算机</a:t>
            </a:r>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0BDC987A-439D-411D-8706-F64EA123E951}" type="datetime1">
              <a:rPr lang="zh-CN" altLang="en-US" smtClean="0"/>
              <a:t>2022/3/6</a:t>
            </a:fld>
            <a:endParaRPr lang="zh-CN" altLang="en-US" dirty="0"/>
          </a:p>
        </p:txBody>
      </p:sp>
      <p:sp>
        <p:nvSpPr>
          <p:cNvPr id="8" name="灯片编号占位符 7"/>
          <p:cNvSpPr>
            <a:spLocks noGrp="1"/>
          </p:cNvSpPr>
          <p:nvPr>
            <p:ph type="sldNum" sz="quarter" idx="12"/>
          </p:nvPr>
        </p:nvSpPr>
        <p:spPr/>
        <p:txBody>
          <a:bodyPr/>
          <a:lstStyle/>
          <a:p>
            <a:fld id="{9D762033-42AB-40B5-815B-95A960AA49EA}" type="slidenum">
              <a:rPr lang="zh-CN" altLang="en-US" smtClean="0"/>
              <a:t>17</a:t>
            </a:fld>
            <a:endParaRPr lang="zh-CN" altLang="en-US"/>
          </a:p>
        </p:txBody>
      </p:sp>
    </p:spTree>
    <p:extLst>
      <p:ext uri="{BB962C8B-B14F-4D97-AF65-F5344CB8AC3E}">
        <p14:creationId xmlns:p14="http://schemas.microsoft.com/office/powerpoint/2010/main" val="418108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第一台电子计算机</a:t>
            </a:r>
            <a:r>
              <a:rPr lang="en-US" altLang="zh-CN" dirty="0"/>
              <a:t>ENIAC</a:t>
            </a:r>
            <a:r>
              <a:rPr lang="zh-CN" altLang="en-US" dirty="0" smtClean="0"/>
              <a:t>诞生</a:t>
            </a:r>
            <a:endParaRPr lang="zh-CN" altLang="en-US" dirty="0"/>
          </a:p>
        </p:txBody>
      </p:sp>
      <p:sp>
        <p:nvSpPr>
          <p:cNvPr id="3" name="内容占位符 2"/>
          <p:cNvSpPr>
            <a:spLocks noGrp="1"/>
          </p:cNvSpPr>
          <p:nvPr>
            <p:ph idx="1"/>
          </p:nvPr>
        </p:nvSpPr>
        <p:spPr>
          <a:xfrm>
            <a:off x="838200" y="1564396"/>
            <a:ext cx="6110177" cy="4703497"/>
          </a:xfrm>
        </p:spPr>
        <p:txBody>
          <a:bodyPr>
            <a:normAutofit/>
          </a:bodyPr>
          <a:lstStyle/>
          <a:p>
            <a:r>
              <a:rPr lang="zh-CN" altLang="en-US" sz="2400" dirty="0" smtClean="0"/>
              <a:t>背景：二战需要</a:t>
            </a:r>
            <a:endParaRPr lang="en-US" altLang="zh-CN" sz="2400" dirty="0" smtClean="0"/>
          </a:p>
          <a:p>
            <a:r>
              <a:rPr lang="zh-CN" altLang="en-US" sz="2000" dirty="0" smtClean="0"/>
              <a:t>由于当时的任务是计算火炮的弹道，因此</a:t>
            </a:r>
            <a:r>
              <a:rPr lang="en-US" altLang="zh-CN" sz="2000" dirty="0" smtClean="0"/>
              <a:t>ENIAC</a:t>
            </a:r>
            <a:r>
              <a:rPr lang="zh-CN" altLang="en-US" sz="2000" dirty="0" smtClean="0"/>
              <a:t>设计成了一个专用的计算机，只能计算这一类问题。</a:t>
            </a:r>
            <a:endParaRPr lang="en-US" altLang="zh-CN" sz="2000" dirty="0" smtClean="0"/>
          </a:p>
          <a:p>
            <a:r>
              <a:rPr lang="zh-CN" altLang="en-US" sz="2400" dirty="0" smtClean="0"/>
              <a:t>优点：</a:t>
            </a:r>
            <a:r>
              <a:rPr lang="zh-CN" altLang="en-US" sz="2000" dirty="0" smtClean="0"/>
              <a:t>开关速度非常快</a:t>
            </a:r>
            <a:endParaRPr lang="en-US" altLang="zh-CN" sz="2000" dirty="0" smtClean="0"/>
          </a:p>
          <a:p>
            <a:r>
              <a:rPr lang="zh-CN" altLang="en-US" sz="2400" dirty="0" smtClean="0"/>
              <a:t>缺点：</a:t>
            </a:r>
            <a:endParaRPr lang="en-US" altLang="zh-CN" sz="2400" dirty="0"/>
          </a:p>
          <a:p>
            <a:pPr lvl="1"/>
            <a:r>
              <a:rPr lang="zh-CN" altLang="en-US" sz="2000" dirty="0" smtClean="0"/>
              <a:t>未采用冯</a:t>
            </a:r>
            <a:r>
              <a:rPr lang="en-US" altLang="zh-CN" sz="2000" dirty="0" smtClean="0"/>
              <a:t>.</a:t>
            </a:r>
            <a:r>
              <a:rPr lang="zh-CN" altLang="en-US" sz="2000" dirty="0" smtClean="0"/>
              <a:t>诺依曼结构，计算新题耗时长。</a:t>
            </a:r>
            <a:endParaRPr lang="en-US" altLang="zh-CN" sz="2000" dirty="0" smtClean="0"/>
          </a:p>
          <a:p>
            <a:pPr lvl="1"/>
            <a:r>
              <a:rPr lang="zh-CN" altLang="en-US" sz="2000" dirty="0"/>
              <a:t>易</a:t>
            </a:r>
            <a:r>
              <a:rPr lang="zh-CN" altLang="en-US" sz="2000" dirty="0" smtClean="0"/>
              <a:t>坏</a:t>
            </a:r>
            <a:endParaRPr lang="en-US" altLang="zh-CN" sz="2000" dirty="0" smtClean="0"/>
          </a:p>
          <a:p>
            <a:pPr lvl="1"/>
            <a:r>
              <a:rPr lang="zh-CN" altLang="en-US" sz="2000" dirty="0"/>
              <a:t>存储</a:t>
            </a:r>
            <a:r>
              <a:rPr lang="zh-CN" altLang="en-US" sz="2000" dirty="0" smtClean="0"/>
              <a:t>量小</a:t>
            </a:r>
            <a:endParaRPr lang="en-US" altLang="zh-CN" sz="2000" dirty="0" smtClean="0"/>
          </a:p>
          <a:p>
            <a:pPr marL="228600" lvl="1">
              <a:spcBef>
                <a:spcPts val="1000"/>
              </a:spcBef>
            </a:pPr>
            <a:r>
              <a:rPr lang="en-US" altLang="zh-CN" sz="2400" dirty="0" smtClean="0"/>
              <a:t>ENIAC</a:t>
            </a:r>
            <a:r>
              <a:rPr lang="zh-CN" altLang="en-US" sz="2400" dirty="0" smtClean="0"/>
              <a:t>的诞生具有划时代的意义，它标志着人类从此进入了计算机时代。</a:t>
            </a:r>
            <a:endParaRPr lang="en-US" altLang="zh-CN" sz="2400" dirty="0" smtClean="0"/>
          </a:p>
          <a:p>
            <a:pPr marL="228600" lvl="1">
              <a:spcBef>
                <a:spcPts val="1000"/>
              </a:spcBef>
            </a:pPr>
            <a:r>
              <a:rPr lang="zh-CN" altLang="en-US" sz="2400" dirty="0" smtClean="0"/>
              <a:t>“电脑”一词的由来</a:t>
            </a:r>
            <a:endParaRPr lang="en-US" altLang="zh-CN" sz="2400" dirty="0" smtClean="0"/>
          </a:p>
          <a:p>
            <a:pPr marL="228600" lvl="1">
              <a:spcBef>
                <a:spcPts val="1000"/>
              </a:spcBef>
            </a:pPr>
            <a:endParaRPr lang="en-US" altLang="zh-CN" sz="2400" dirty="0" smtClean="0"/>
          </a:p>
          <a:p>
            <a:pPr marL="457200" lvl="1" indent="0">
              <a:buNone/>
            </a:pPr>
            <a:endParaRPr lang="en-US" altLang="zh-CN" sz="2400" dirty="0" smtClean="0"/>
          </a:p>
          <a:p>
            <a:pPr marL="457200" lvl="1" indent="0">
              <a:buNone/>
            </a:pPr>
            <a:endParaRPr lang="zh-CN" altLang="en-US" sz="24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9718" y="1638423"/>
            <a:ext cx="5176925" cy="3837344"/>
          </a:xfrm>
          <a:prstGeom prst="rect">
            <a:avLst/>
          </a:prstGeom>
        </p:spPr>
      </p:pic>
      <p:sp>
        <p:nvSpPr>
          <p:cNvPr id="5" name="文本框 4"/>
          <p:cNvSpPr txBox="1"/>
          <p:nvPr/>
        </p:nvSpPr>
        <p:spPr>
          <a:xfrm>
            <a:off x="8015026" y="5712503"/>
            <a:ext cx="3840276" cy="369332"/>
          </a:xfrm>
          <a:prstGeom prst="rect">
            <a:avLst/>
          </a:prstGeom>
          <a:noFill/>
        </p:spPr>
        <p:txBody>
          <a:bodyPr wrap="square" rtlCol="0">
            <a:spAutoFit/>
          </a:bodyPr>
          <a:lstStyle/>
          <a:p>
            <a:r>
              <a:rPr lang="zh-CN" altLang="en-US" dirty="0" smtClean="0"/>
              <a:t>世界第一</a:t>
            </a:r>
            <a:r>
              <a:rPr lang="zh-CN" altLang="en-US" dirty="0"/>
              <a:t>台电子计算机</a:t>
            </a:r>
            <a:r>
              <a:rPr lang="en-US" altLang="zh-CN" dirty="0" smtClean="0"/>
              <a:t>ENIAC</a:t>
            </a:r>
            <a:endParaRPr lang="zh-CN" altLang="en-US" dirty="0"/>
          </a:p>
        </p:txBody>
      </p:sp>
    </p:spTree>
    <p:extLst>
      <p:ext uri="{BB962C8B-B14F-4D97-AF65-F5344CB8AC3E}">
        <p14:creationId xmlns:p14="http://schemas.microsoft.com/office/powerpoint/2010/main" val="365001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normAutofit/>
          </a:bodyPr>
          <a:lstStyle/>
          <a:p>
            <a:r>
              <a:rPr lang="zh-CN" altLang="en-US" sz="2800" dirty="0" smtClean="0"/>
              <a:t>埃克特</a:t>
            </a:r>
            <a:r>
              <a:rPr lang="zh-CN" altLang="en-US" sz="2800" dirty="0"/>
              <a:t>和</a:t>
            </a:r>
            <a:r>
              <a:rPr lang="zh-CN" altLang="en-US" sz="2800" dirty="0" smtClean="0"/>
              <a:t>莫奇利在发明电子计算机后，看到了这种神奇机器的商机，于是想把它商业化。</a:t>
            </a:r>
            <a:endParaRPr lang="en-US" altLang="zh-CN" sz="2800" dirty="0" smtClean="0"/>
          </a:p>
          <a:p>
            <a:r>
              <a:rPr lang="zh-CN" altLang="en-US" sz="2800" dirty="0" smtClean="0"/>
              <a:t>埃克特</a:t>
            </a:r>
            <a:r>
              <a:rPr lang="en-US" altLang="zh-CN" sz="2800" dirty="0" smtClean="0"/>
              <a:t>-</a:t>
            </a:r>
            <a:r>
              <a:rPr lang="zh-CN" altLang="en-US" sz="2800" dirty="0" smtClean="0"/>
              <a:t>莫奇利公司研制出一种叫</a:t>
            </a:r>
            <a:r>
              <a:rPr lang="en-US" altLang="zh-CN" sz="2800" dirty="0" smtClean="0"/>
              <a:t>UNIVAC</a:t>
            </a:r>
            <a:r>
              <a:rPr lang="zh-CN" altLang="en-US" sz="2800" dirty="0" smtClean="0"/>
              <a:t>（起初叫</a:t>
            </a:r>
            <a:r>
              <a:rPr lang="en-US" altLang="zh-CN" sz="2800" dirty="0" smtClean="0"/>
              <a:t>EDVAC II</a:t>
            </a:r>
            <a:r>
              <a:rPr lang="zh-CN" altLang="en-US" sz="2800" dirty="0" smtClean="0"/>
              <a:t>）的计算机，提供给美国统计局和军方使用，这是世界上第一台商业化的通用计算机。</a:t>
            </a:r>
            <a:endParaRPr lang="zh-CN" altLang="en-US" sz="2800" dirty="0"/>
          </a:p>
        </p:txBody>
      </p:sp>
      <p:sp>
        <p:nvSpPr>
          <p:cNvPr id="8" name="内容占位符 7"/>
          <p:cNvSpPr>
            <a:spLocks noGrp="1"/>
          </p:cNvSpPr>
          <p:nvPr>
            <p:ph sz="half" idx="2"/>
          </p:nvPr>
        </p:nvSpPr>
        <p:spPr/>
        <p:txBody>
          <a:bodyPr/>
          <a:lstStyle/>
          <a:p>
            <a:endParaRPr lang="zh-CN" altLang="en-US"/>
          </a:p>
        </p:txBody>
      </p:sp>
      <p:sp>
        <p:nvSpPr>
          <p:cNvPr id="2" name="标题 1"/>
          <p:cNvSpPr>
            <a:spLocks noGrp="1"/>
          </p:cNvSpPr>
          <p:nvPr>
            <p:ph type="title"/>
          </p:nvPr>
        </p:nvSpPr>
        <p:spPr/>
        <p:txBody>
          <a:bodyPr>
            <a:normAutofit fontScale="90000"/>
          </a:bodyPr>
          <a:lstStyle/>
          <a:p>
            <a:r>
              <a:rPr lang="zh-CN" altLang="en-US" sz="4000" dirty="0"/>
              <a:t>世界上第一台商用电子计算机</a:t>
            </a:r>
            <a:r>
              <a:rPr lang="en-US" altLang="zh-CN" sz="4000" dirty="0" smtClean="0"/>
              <a:t>UNIVAC</a:t>
            </a:r>
            <a:endParaRPr lang="zh-CN" altLang="en-US" sz="4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494541"/>
            <a:ext cx="5734402" cy="4438426"/>
          </a:xfrm>
          <a:prstGeom prst="rect">
            <a:avLst/>
          </a:prstGeom>
        </p:spPr>
      </p:pic>
    </p:spTree>
    <p:extLst>
      <p:ext uri="{BB962C8B-B14F-4D97-AF65-F5344CB8AC3E}">
        <p14:creationId xmlns:p14="http://schemas.microsoft.com/office/powerpoint/2010/main" val="1911186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课程</a:t>
            </a:r>
            <a:r>
              <a:rPr lang="zh-CN" altLang="en-US" dirty="0" smtClean="0"/>
              <a:t>介绍</a:t>
            </a:r>
            <a:endParaRPr lang="zh-CN" altLang="en-US" dirty="0"/>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2</a:t>
            </a:fld>
            <a:endParaRPr lang="zh-CN" altLang="en-US"/>
          </a:p>
        </p:txBody>
      </p:sp>
    </p:spTree>
    <p:extLst>
      <p:ext uri="{BB962C8B-B14F-4D97-AF65-F5344CB8AC3E}">
        <p14:creationId xmlns:p14="http://schemas.microsoft.com/office/powerpoint/2010/main" val="2467969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个人电脑</a:t>
            </a:r>
            <a:endParaRPr lang="zh-CN" altLang="en-US" dirty="0"/>
          </a:p>
        </p:txBody>
      </p:sp>
      <p:sp>
        <p:nvSpPr>
          <p:cNvPr id="3" name="内容占位符 2"/>
          <p:cNvSpPr>
            <a:spLocks noGrp="1"/>
          </p:cNvSpPr>
          <p:nvPr>
            <p:ph idx="1"/>
          </p:nvPr>
        </p:nvSpPr>
        <p:spPr>
          <a:xfrm>
            <a:off x="838200" y="1983035"/>
            <a:ext cx="6950725" cy="4193927"/>
          </a:xfrm>
        </p:spPr>
        <p:txBody>
          <a:bodyPr>
            <a:normAutofit/>
          </a:bodyPr>
          <a:lstStyle/>
          <a:p>
            <a:r>
              <a:rPr lang="en-US" altLang="zh-CN" sz="2400" dirty="0" smtClean="0"/>
              <a:t>1976</a:t>
            </a:r>
            <a:r>
              <a:rPr lang="zh-CN" altLang="en-US" sz="2400" dirty="0" smtClean="0"/>
              <a:t>年，乔布斯和沃兹尼亚克“整”出了世界上第一台可以商业化的个人电脑</a:t>
            </a:r>
            <a:r>
              <a:rPr lang="en-US" altLang="zh-CN" sz="2400" dirty="0" smtClean="0"/>
              <a:t>Apple I</a:t>
            </a:r>
            <a:r>
              <a:rPr lang="zh-CN" altLang="en-US" sz="2400" dirty="0" smtClean="0"/>
              <a:t>。</a:t>
            </a:r>
            <a:endParaRPr lang="en-US" altLang="zh-CN" sz="2400" dirty="0" smtClean="0"/>
          </a:p>
          <a:p>
            <a:r>
              <a:rPr lang="en-US" altLang="zh-CN" sz="2400" dirty="0" smtClean="0"/>
              <a:t>Apple I</a:t>
            </a:r>
            <a:r>
              <a:rPr lang="zh-CN" altLang="en-US" sz="2400" dirty="0" smtClean="0"/>
              <a:t>是其二人直接拿一款代号为</a:t>
            </a:r>
            <a:r>
              <a:rPr lang="en-US" altLang="zh-CN" sz="2400" dirty="0" smtClean="0"/>
              <a:t>MOS 6502</a:t>
            </a:r>
            <a:r>
              <a:rPr lang="zh-CN" altLang="en-US" sz="2400" dirty="0" smtClean="0"/>
              <a:t>的微处理器“攒”出来的。</a:t>
            </a:r>
            <a:endParaRPr lang="en-US" altLang="zh-CN" sz="2400" dirty="0" smtClean="0"/>
          </a:p>
          <a:p>
            <a:r>
              <a:rPr lang="en-US" altLang="zh-CN" sz="2400" dirty="0" smtClean="0"/>
              <a:t>Apple I</a:t>
            </a:r>
            <a:r>
              <a:rPr lang="zh-CN" altLang="en-US" sz="2400" dirty="0" smtClean="0"/>
              <a:t>售价便宜，但有很多不足，所以大多是计算机爱好者购买</a:t>
            </a:r>
            <a:endParaRPr lang="en-US" altLang="zh-CN" sz="2400" dirty="0" smtClean="0"/>
          </a:p>
          <a:p>
            <a:r>
              <a:rPr lang="en-US" altLang="zh-CN" sz="2400" dirty="0" smtClean="0"/>
              <a:t>Apple II</a:t>
            </a:r>
            <a:r>
              <a:rPr lang="zh-CN" altLang="en-US" sz="2400" dirty="0" smtClean="0"/>
              <a:t>的处理器和</a:t>
            </a:r>
            <a:r>
              <a:rPr lang="en-US" altLang="zh-CN" sz="2400" dirty="0" smtClean="0"/>
              <a:t>Apple I</a:t>
            </a:r>
            <a:r>
              <a:rPr lang="zh-CN" altLang="en-US" sz="2400" dirty="0" smtClean="0"/>
              <a:t>一样，但是人性化了很多，故销量很大。</a:t>
            </a:r>
            <a:endParaRPr lang="en-US" altLang="zh-CN" sz="2400" dirty="0" smtClean="0"/>
          </a:p>
          <a:p>
            <a:r>
              <a:rPr lang="en-US" altLang="zh-CN" sz="2400" dirty="0" smtClean="0"/>
              <a:t>Apple</a:t>
            </a:r>
            <a:r>
              <a:rPr lang="zh-CN" altLang="en-US" sz="2400" dirty="0" smtClean="0"/>
              <a:t>个人电脑的出现，使计算机不再局限于计算机行业，而是开始改变整个世界的经济结构。</a:t>
            </a:r>
            <a:endParaRPr lang="zh-CN" altLang="en-US" sz="24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3567" y="1690688"/>
            <a:ext cx="4281600" cy="3671472"/>
          </a:xfrm>
          <a:prstGeom prst="rect">
            <a:avLst/>
          </a:prstGeom>
        </p:spPr>
      </p:pic>
      <p:sp>
        <p:nvSpPr>
          <p:cNvPr id="5" name="文本框 4"/>
          <p:cNvSpPr txBox="1"/>
          <p:nvPr/>
        </p:nvSpPr>
        <p:spPr>
          <a:xfrm>
            <a:off x="8692309" y="5207924"/>
            <a:ext cx="2842352" cy="584775"/>
          </a:xfrm>
          <a:prstGeom prst="rect">
            <a:avLst/>
          </a:prstGeom>
          <a:noFill/>
        </p:spPr>
        <p:txBody>
          <a:bodyPr wrap="square" rtlCol="0">
            <a:spAutoFit/>
          </a:bodyPr>
          <a:lstStyle/>
          <a:p>
            <a:pPr algn="ctr"/>
            <a:r>
              <a:rPr lang="zh-CN" altLang="en-US" sz="1600" dirty="0" smtClean="0"/>
              <a:t>世界上最早的通用个人电脑</a:t>
            </a:r>
            <a:r>
              <a:rPr lang="en-US" altLang="zh-CN" sz="1600" dirty="0" smtClean="0"/>
              <a:t>Apple </a:t>
            </a:r>
            <a:r>
              <a:rPr lang="en-US" altLang="zh-CN" sz="1600" dirty="0"/>
              <a:t>I</a:t>
            </a:r>
            <a:endParaRPr lang="zh-CN" altLang="en-US" sz="1600" dirty="0"/>
          </a:p>
        </p:txBody>
      </p:sp>
    </p:spTree>
    <p:extLst>
      <p:ext uri="{BB962C8B-B14F-4D97-AF65-F5344CB8AC3E}">
        <p14:creationId xmlns:p14="http://schemas.microsoft.com/office/powerpoint/2010/main" val="349097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计算机技术发展历史</a:t>
            </a:r>
            <a:endParaRPr lang="zh-CN" altLang="en-US" dirty="0"/>
          </a:p>
        </p:txBody>
      </p:sp>
      <p:sp>
        <p:nvSpPr>
          <p:cNvPr id="3" name="内容占位符 2"/>
          <p:cNvSpPr>
            <a:spLocks noGrp="1"/>
          </p:cNvSpPr>
          <p:nvPr>
            <p:ph idx="1"/>
          </p:nvPr>
        </p:nvSpPr>
        <p:spPr/>
        <p:txBody>
          <a:bodyPr>
            <a:normAutofit/>
          </a:bodyPr>
          <a:lstStyle/>
          <a:p>
            <a:r>
              <a:rPr lang="zh-CN" altLang="en-US" dirty="0" smtClean="0"/>
              <a:t>第二阶段（</a:t>
            </a:r>
            <a:r>
              <a:rPr lang="en-US" altLang="zh-CN" dirty="0" smtClean="0"/>
              <a:t>1982</a:t>
            </a:r>
            <a:r>
              <a:rPr lang="zh-CN" altLang="en-US" dirty="0"/>
              <a:t>年到</a:t>
            </a:r>
            <a:r>
              <a:rPr lang="en-US" altLang="zh-CN" dirty="0"/>
              <a:t>2007</a:t>
            </a:r>
            <a:r>
              <a:rPr lang="zh-CN" altLang="en-US" dirty="0" smtClean="0"/>
              <a:t>年）</a:t>
            </a:r>
            <a:endParaRPr lang="en-US" altLang="zh-CN" dirty="0"/>
          </a:p>
          <a:p>
            <a:pPr lvl="1"/>
            <a:r>
              <a:rPr lang="zh-CN" altLang="en-US" dirty="0" smtClean="0"/>
              <a:t>“</a:t>
            </a:r>
            <a:r>
              <a:rPr lang="zh-CN" altLang="en-US" dirty="0"/>
              <a:t>计算机网络和视窗阶段</a:t>
            </a:r>
            <a:r>
              <a:rPr lang="zh-CN" altLang="en-US" dirty="0" smtClean="0"/>
              <a:t>”</a:t>
            </a:r>
            <a:endParaRPr lang="en-US" altLang="zh-CN" dirty="0" smtClean="0"/>
          </a:p>
          <a:p>
            <a:pPr lvl="2"/>
            <a:r>
              <a:rPr lang="zh-CN" altLang="en-US" dirty="0" smtClean="0"/>
              <a:t>互联网时代和</a:t>
            </a:r>
            <a:r>
              <a:rPr lang="zh-CN" altLang="en-US" dirty="0"/>
              <a:t>图形化可视</a:t>
            </a:r>
            <a:r>
              <a:rPr lang="zh-CN" altLang="en-US" dirty="0" smtClean="0"/>
              <a:t>界面</a:t>
            </a:r>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0BDC987A-439D-411D-8706-F64EA123E951}" type="datetime1">
              <a:rPr lang="zh-CN" altLang="en-US" smtClean="0"/>
              <a:t>2022/3/6</a:t>
            </a:fld>
            <a:endParaRPr lang="zh-CN" altLang="en-US" dirty="0"/>
          </a:p>
        </p:txBody>
      </p:sp>
      <p:sp>
        <p:nvSpPr>
          <p:cNvPr id="8" name="灯片编号占位符 7"/>
          <p:cNvSpPr>
            <a:spLocks noGrp="1"/>
          </p:cNvSpPr>
          <p:nvPr>
            <p:ph type="sldNum" sz="quarter" idx="12"/>
          </p:nvPr>
        </p:nvSpPr>
        <p:spPr/>
        <p:txBody>
          <a:bodyPr/>
          <a:lstStyle/>
          <a:p>
            <a:fld id="{9D762033-42AB-40B5-815B-95A960AA49EA}" type="slidenum">
              <a:rPr lang="zh-CN" altLang="en-US" smtClean="0"/>
              <a:t>21</a:t>
            </a:fld>
            <a:endParaRPr lang="zh-CN" altLang="en-US"/>
          </a:p>
        </p:txBody>
      </p:sp>
    </p:spTree>
    <p:extLst>
      <p:ext uri="{BB962C8B-B14F-4D97-AF65-F5344CB8AC3E}">
        <p14:creationId xmlns:p14="http://schemas.microsoft.com/office/powerpoint/2010/main" val="185694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互联网时代</a:t>
            </a:r>
            <a:endParaRPr lang="zh-CN" altLang="en-US" dirty="0"/>
          </a:p>
        </p:txBody>
      </p:sp>
      <p:sp>
        <p:nvSpPr>
          <p:cNvPr id="3" name="内容占位符 2"/>
          <p:cNvSpPr>
            <a:spLocks noGrp="1"/>
          </p:cNvSpPr>
          <p:nvPr>
            <p:ph idx="1"/>
          </p:nvPr>
        </p:nvSpPr>
        <p:spPr/>
        <p:txBody>
          <a:bodyPr/>
          <a:lstStyle/>
          <a:p>
            <a:r>
              <a:rPr lang="en-US" altLang="zh-CN" dirty="0" smtClean="0"/>
              <a:t>ARPANET</a:t>
            </a:r>
          </a:p>
          <a:p>
            <a:pPr lvl="1"/>
            <a:r>
              <a:rPr lang="zh-CN" altLang="en-US" dirty="0"/>
              <a:t>第一</a:t>
            </a:r>
            <a:r>
              <a:rPr lang="zh-CN" altLang="en-US" dirty="0" smtClean="0"/>
              <a:t>个计算机网络</a:t>
            </a:r>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22</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1560162"/>
            <a:ext cx="6286500" cy="4501134"/>
          </a:xfrm>
          <a:prstGeom prst="rect">
            <a:avLst/>
          </a:prstGeom>
        </p:spPr>
      </p:pic>
    </p:spTree>
    <p:extLst>
      <p:ext uri="{BB962C8B-B14F-4D97-AF65-F5344CB8AC3E}">
        <p14:creationId xmlns:p14="http://schemas.microsoft.com/office/powerpoint/2010/main" val="4035098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图形化可视界面</a:t>
            </a:r>
            <a:endParaRPr lang="zh-CN" altLang="en-US" dirty="0"/>
          </a:p>
        </p:txBody>
      </p:sp>
      <p:sp>
        <p:nvSpPr>
          <p:cNvPr id="3" name="内容占位符 2"/>
          <p:cNvSpPr>
            <a:spLocks noGrp="1"/>
          </p:cNvSpPr>
          <p:nvPr>
            <p:ph idx="1"/>
          </p:nvPr>
        </p:nvSpPr>
        <p:spPr>
          <a:xfrm>
            <a:off x="838200" y="2324559"/>
            <a:ext cx="7093945" cy="3852404"/>
          </a:xfrm>
        </p:spPr>
        <p:txBody>
          <a:bodyPr>
            <a:normAutofit/>
          </a:bodyPr>
          <a:lstStyle/>
          <a:p>
            <a:r>
              <a:rPr lang="en-US" altLang="zh-CN" sz="2600" dirty="0" smtClean="0"/>
              <a:t>1973</a:t>
            </a:r>
            <a:r>
              <a:rPr lang="zh-CN" altLang="en-US" sz="2600" dirty="0" smtClean="0"/>
              <a:t>年，施乐公司帕洛阿图研究所（</a:t>
            </a:r>
            <a:r>
              <a:rPr lang="en-US" altLang="zh-CN" sz="2600" dirty="0" smtClean="0"/>
              <a:t>PARC</a:t>
            </a:r>
            <a:r>
              <a:rPr lang="zh-CN" altLang="en-US" sz="2600" dirty="0" smtClean="0"/>
              <a:t>）发明了一种图形界面的操作系统原型和可使用的鼠标。</a:t>
            </a:r>
            <a:endParaRPr lang="en-US" altLang="zh-CN" sz="2600" dirty="0" smtClean="0"/>
          </a:p>
          <a:p>
            <a:r>
              <a:rPr lang="en-US" altLang="zh-CN" sz="2600" dirty="0" smtClean="0"/>
              <a:t>1980</a:t>
            </a:r>
            <a:r>
              <a:rPr lang="zh-CN" altLang="en-US" sz="2600" dirty="0" smtClean="0"/>
              <a:t>年，乔布斯将这些技术用到了苹果的</a:t>
            </a:r>
            <a:r>
              <a:rPr lang="en-US" altLang="zh-CN" sz="2600" dirty="0" smtClean="0"/>
              <a:t>Lisa</a:t>
            </a:r>
            <a:r>
              <a:rPr lang="zh-CN" altLang="en-US" sz="2600" dirty="0" smtClean="0"/>
              <a:t>个人电脑上，</a:t>
            </a:r>
            <a:r>
              <a:rPr lang="en-US" altLang="zh-CN" sz="2600" dirty="0" smtClean="0"/>
              <a:t>1981</a:t>
            </a:r>
            <a:r>
              <a:rPr lang="zh-CN" altLang="en-US" sz="2600" dirty="0" smtClean="0"/>
              <a:t>年，又用到了新设计的麦金托什计算机上。</a:t>
            </a:r>
            <a:endParaRPr lang="en-US" altLang="zh-CN" sz="2600" dirty="0" smtClean="0"/>
          </a:p>
          <a:p>
            <a:r>
              <a:rPr lang="en-US" altLang="zh-CN" sz="2600" dirty="0"/>
              <a:t>1984</a:t>
            </a:r>
            <a:r>
              <a:rPr lang="zh-CN" altLang="en-US" sz="2600" dirty="0"/>
              <a:t>年，苹果公司推出基于图形界面的麦金托什（</a:t>
            </a:r>
            <a:r>
              <a:rPr lang="en-US" altLang="zh-CN" sz="2600" dirty="0"/>
              <a:t>Macintosh</a:t>
            </a:r>
            <a:r>
              <a:rPr lang="zh-CN" altLang="en-US" sz="2600" dirty="0"/>
              <a:t>）计算机，今天这一系列的计算机缩写为</a:t>
            </a:r>
            <a:r>
              <a:rPr lang="en-US" altLang="zh-CN" sz="2600" dirty="0"/>
              <a:t>MAC</a:t>
            </a:r>
          </a:p>
          <a:p>
            <a:endParaRPr lang="zh-CN" altLang="en-US" sz="2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497" y="2324559"/>
            <a:ext cx="3793370" cy="2685706"/>
          </a:xfrm>
          <a:prstGeom prst="rect">
            <a:avLst/>
          </a:prstGeom>
        </p:spPr>
      </p:pic>
      <p:sp>
        <p:nvSpPr>
          <p:cNvPr id="5" name="文本框 4"/>
          <p:cNvSpPr txBox="1"/>
          <p:nvPr/>
        </p:nvSpPr>
        <p:spPr>
          <a:xfrm>
            <a:off x="8492124" y="5166911"/>
            <a:ext cx="3052115" cy="338554"/>
          </a:xfrm>
          <a:prstGeom prst="rect">
            <a:avLst/>
          </a:prstGeom>
          <a:noFill/>
        </p:spPr>
        <p:txBody>
          <a:bodyPr wrap="square" rtlCol="0">
            <a:spAutoFit/>
          </a:bodyPr>
          <a:lstStyle/>
          <a:p>
            <a:pPr algn="ctr"/>
            <a:r>
              <a:rPr lang="zh-CN" altLang="en-US" sz="1600" dirty="0"/>
              <a:t>麦金托什（</a:t>
            </a:r>
            <a:r>
              <a:rPr lang="en-US" altLang="zh-CN" sz="1600" dirty="0"/>
              <a:t>Macintosh</a:t>
            </a:r>
            <a:r>
              <a:rPr lang="zh-CN" altLang="en-US" sz="1600" dirty="0"/>
              <a:t>）计算机</a:t>
            </a:r>
          </a:p>
        </p:txBody>
      </p:sp>
    </p:spTree>
    <p:extLst>
      <p:ext uri="{BB962C8B-B14F-4D97-AF65-F5344CB8AC3E}">
        <p14:creationId xmlns:p14="http://schemas.microsoft.com/office/powerpoint/2010/main" val="4075787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图形化可视界面</a:t>
            </a:r>
          </a:p>
        </p:txBody>
      </p:sp>
      <p:sp>
        <p:nvSpPr>
          <p:cNvPr id="3" name="内容占位符 2"/>
          <p:cNvSpPr>
            <a:spLocks noGrp="1"/>
          </p:cNvSpPr>
          <p:nvPr>
            <p:ph idx="1"/>
          </p:nvPr>
        </p:nvSpPr>
        <p:spPr/>
        <p:txBody>
          <a:bodyPr/>
          <a:lstStyle/>
          <a:p>
            <a:r>
              <a:rPr lang="en-US" altLang="zh-CN" dirty="0"/>
              <a:t>1990</a:t>
            </a:r>
            <a:r>
              <a:rPr lang="zh-CN" altLang="en-US" dirty="0"/>
              <a:t>年，微软公司</a:t>
            </a:r>
            <a:r>
              <a:rPr lang="zh-CN" altLang="en-US" dirty="0" smtClean="0"/>
              <a:t>推出可以媲美苹果操作系统的软件</a:t>
            </a:r>
            <a:r>
              <a:rPr lang="en-US" altLang="zh-CN" dirty="0" smtClean="0"/>
              <a:t>——Windows </a:t>
            </a:r>
            <a:r>
              <a:rPr lang="en-US" altLang="zh-CN" dirty="0"/>
              <a:t>3.0</a:t>
            </a:r>
            <a:r>
              <a:rPr lang="zh-CN" altLang="en-US" dirty="0" smtClean="0"/>
              <a:t>，确立了微软在个人电脑时代的领袖地位。从此</a:t>
            </a:r>
            <a:r>
              <a:rPr lang="zh-CN" altLang="en-US" dirty="0"/>
              <a:t>基于视窗的操作系统占领了全世界</a:t>
            </a:r>
            <a:r>
              <a:rPr lang="en-US" altLang="zh-CN" dirty="0"/>
              <a:t>PC</a:t>
            </a:r>
            <a:r>
              <a:rPr lang="zh-CN" altLang="en-US" dirty="0" smtClean="0"/>
              <a:t>市场。</a:t>
            </a:r>
            <a:endParaRPr lang="en-US" altLang="zh-CN" dirty="0" smtClean="0"/>
          </a:p>
          <a:p>
            <a:r>
              <a:rPr lang="zh-CN" altLang="en-US" dirty="0" smtClean="0"/>
              <a:t>乔布斯发明，盖茨普及。</a:t>
            </a:r>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555" y="3583524"/>
            <a:ext cx="4367385" cy="2993644"/>
          </a:xfrm>
          <a:prstGeom prst="rect">
            <a:avLst/>
          </a:prstGeom>
        </p:spPr>
      </p:pic>
      <p:sp>
        <p:nvSpPr>
          <p:cNvPr id="5" name="文本框 4"/>
          <p:cNvSpPr txBox="1"/>
          <p:nvPr/>
        </p:nvSpPr>
        <p:spPr>
          <a:xfrm>
            <a:off x="5971143" y="5992393"/>
            <a:ext cx="3877937" cy="584775"/>
          </a:xfrm>
          <a:prstGeom prst="rect">
            <a:avLst/>
          </a:prstGeom>
          <a:noFill/>
        </p:spPr>
        <p:txBody>
          <a:bodyPr wrap="square" rtlCol="0">
            <a:spAutoFit/>
          </a:bodyPr>
          <a:lstStyle/>
          <a:p>
            <a:r>
              <a:rPr lang="zh-CN" altLang="en-US" sz="1600" dirty="0" smtClean="0"/>
              <a:t>在麦金托什诞生的二十多年后，乔布斯（左）和盖茨（右）两大</a:t>
            </a:r>
            <a:r>
              <a:rPr lang="en-US" altLang="zh-CN" sz="1600" dirty="0" smtClean="0"/>
              <a:t>IT</a:t>
            </a:r>
            <a:r>
              <a:rPr lang="zh-CN" altLang="en-US" sz="1600" dirty="0" smtClean="0"/>
              <a:t>巨头再聚首</a:t>
            </a:r>
            <a:endParaRPr lang="zh-CN" altLang="en-US" sz="1600" dirty="0"/>
          </a:p>
        </p:txBody>
      </p:sp>
    </p:spTree>
    <p:extLst>
      <p:ext uri="{BB962C8B-B14F-4D97-AF65-F5344CB8AC3E}">
        <p14:creationId xmlns:p14="http://schemas.microsoft.com/office/powerpoint/2010/main" val="2251416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计算机技术发展历史</a:t>
            </a:r>
          </a:p>
        </p:txBody>
      </p:sp>
      <p:sp>
        <p:nvSpPr>
          <p:cNvPr id="3" name="内容占位符 2"/>
          <p:cNvSpPr>
            <a:spLocks noGrp="1"/>
          </p:cNvSpPr>
          <p:nvPr>
            <p:ph idx="1"/>
          </p:nvPr>
        </p:nvSpPr>
        <p:spPr/>
        <p:txBody>
          <a:bodyPr/>
          <a:lstStyle/>
          <a:p>
            <a:r>
              <a:rPr lang="zh-CN" altLang="en-US" dirty="0"/>
              <a:t>第三阶段（</a:t>
            </a:r>
            <a:r>
              <a:rPr lang="en-US" altLang="zh-CN" dirty="0"/>
              <a:t>2008</a:t>
            </a:r>
            <a:r>
              <a:rPr lang="zh-CN" altLang="en-US" dirty="0"/>
              <a:t>年至今）</a:t>
            </a:r>
            <a:endParaRPr lang="en-US" altLang="zh-CN" dirty="0"/>
          </a:p>
          <a:p>
            <a:pPr lvl="1"/>
            <a:r>
              <a:rPr lang="zh-CN" altLang="en-US" dirty="0"/>
              <a:t>“复杂信息系统阶段” </a:t>
            </a:r>
            <a:endParaRPr lang="en-US" altLang="zh-CN" dirty="0"/>
          </a:p>
          <a:p>
            <a:pPr lvl="2"/>
            <a:r>
              <a:rPr lang="zh-CN" altLang="en-US" dirty="0"/>
              <a:t>移动互联网、云计算、大数据、互联网</a:t>
            </a:r>
            <a:r>
              <a:rPr lang="en-US" altLang="zh-CN" dirty="0"/>
              <a:t>+</a:t>
            </a:r>
            <a:endParaRPr lang="zh-CN" altLang="en-US" dirty="0"/>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25</a:t>
            </a:fld>
            <a:endParaRPr lang="zh-CN" altLang="en-US"/>
          </a:p>
        </p:txBody>
      </p:sp>
      <p:pic>
        <p:nvPicPr>
          <p:cNvPr id="1026" name="Picture 2" descr="https://timgsa.baidu.com/timg?image&amp;quality=80&amp;size=b9999_10000&amp;sec=1537889818924&amp;di=c2c94da5a12f9496ff51641c9c658af1&amp;imgtype=0&amp;src=http%3A%2F%2Fimg01.hc360.com%2Fcoatings%2F201705%2F2017052313543332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71" y="3810729"/>
            <a:ext cx="2649278" cy="16281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7889879570&amp;di=300e92de3717ae91d06b3fe3ae20b457&amp;imgtype=0&amp;src=http%3A%2F%2Fimgsrc.baidu.com%2Fimgad%2Fpic%2Fitem%2F21a4462309f79052aab5721007f3d7ca7bcbd5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7478" y="3810730"/>
            <a:ext cx="2325860" cy="16281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38484698&amp;di=8a4e4dc941e5b30c488b9d13b10f848c&amp;imgtype=jpg&amp;er=1&amp;src=http%3A%2F%2Fimgsrc.baidu.com%2Fimgad%2Fpic%2Fitem%2Fb2de9c82d158ccbf61bb122713d8bc3eb13541a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3287" y="3810730"/>
            <a:ext cx="2444540" cy="1628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37890105085&amp;di=96cebf71619ada8a697c35ede1aa05d7&amp;imgtype=0&amp;src=http%3A%2F%2Fimgsrc.baidu.com%2Fimgad%2Fpic%2Fitem%2Fac4bd11373f0820240176e0440fbfbedab641b0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1914" y="3810729"/>
            <a:ext cx="2471886" cy="163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4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计算机技术发展历史</a:t>
            </a:r>
          </a:p>
        </p:txBody>
      </p:sp>
      <p:sp>
        <p:nvSpPr>
          <p:cNvPr id="3" name="内容占位符 2"/>
          <p:cNvSpPr>
            <a:spLocks noGrp="1"/>
          </p:cNvSpPr>
          <p:nvPr>
            <p:ph idx="1"/>
          </p:nvPr>
        </p:nvSpPr>
        <p:spPr/>
        <p:txBody>
          <a:bodyPr/>
          <a:lstStyle/>
          <a:p>
            <a:r>
              <a:rPr lang="zh-CN" altLang="en-US" dirty="0"/>
              <a:t>第四阶段（约</a:t>
            </a:r>
            <a:r>
              <a:rPr lang="en-US" altLang="zh-CN" dirty="0"/>
              <a:t>20</a:t>
            </a:r>
            <a:r>
              <a:rPr lang="zh-CN" altLang="en-US" dirty="0"/>
              <a:t>年后未来的某个时期开始）</a:t>
            </a:r>
            <a:endParaRPr lang="en-US" altLang="zh-CN" dirty="0"/>
          </a:p>
          <a:p>
            <a:pPr lvl="1"/>
            <a:r>
              <a:rPr lang="zh-CN" altLang="en-US" dirty="0"/>
              <a:t>“人工智能阶段”</a:t>
            </a:r>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26</a:t>
            </a:fld>
            <a:endParaRPr lang="zh-CN" altLang="en-US"/>
          </a:p>
        </p:txBody>
      </p:sp>
      <p:pic>
        <p:nvPicPr>
          <p:cNvPr id="2050" name="Picture 2" descr="https://timgsa.baidu.com/timg?image&amp;quality=80&amp;size=b9999_10000&amp;sec=1537890162701&amp;di=09eab5e6849932fc022351663fa8529e&amp;imgtype=0&amp;src=http%3A%2F%2Fi0.itc.cn%2F20160310%2F360f_644aa213_55ef_1e7a_a642_1161e110b1e8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2870" y="2890916"/>
            <a:ext cx="5927725" cy="251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76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程序设计语言发展历史</a:t>
            </a:r>
            <a:endParaRPr lang="zh-CN" altLang="en-US" dirty="0"/>
          </a:p>
        </p:txBody>
      </p:sp>
      <p:sp>
        <p:nvSpPr>
          <p:cNvPr id="3" name="内容占位符 2"/>
          <p:cNvSpPr>
            <a:spLocks noGrp="1"/>
          </p:cNvSpPr>
          <p:nvPr>
            <p:ph idx="1"/>
          </p:nvPr>
        </p:nvSpPr>
        <p:spPr/>
        <p:txBody>
          <a:bodyPr/>
          <a:lstStyle/>
          <a:p>
            <a:r>
              <a:rPr lang="zh-CN" altLang="en-US" dirty="0"/>
              <a:t>程序设计语言是计算机能够理解和识别用户操作意图的一种交互体系，它按照特定规则组织计算机指令，使计算机能够自动进行各种运算</a:t>
            </a:r>
            <a:r>
              <a:rPr lang="zh-CN" altLang="en-US" dirty="0" smtClean="0"/>
              <a:t>处理</a:t>
            </a:r>
            <a:endParaRPr lang="en-US" altLang="zh-CN" dirty="0" smtClean="0"/>
          </a:p>
          <a:p>
            <a:endParaRPr lang="en-US" altLang="zh-CN" dirty="0" smtClean="0"/>
          </a:p>
          <a:p>
            <a:endParaRPr lang="en-US" altLang="zh-CN" dirty="0"/>
          </a:p>
          <a:p>
            <a:endParaRPr lang="en-US" altLang="zh-CN" dirty="0" smtClean="0"/>
          </a:p>
          <a:p>
            <a:r>
              <a:rPr lang="zh-CN" altLang="en-US" dirty="0" smtClean="0"/>
              <a:t>程序设计语言</a:t>
            </a:r>
            <a:r>
              <a:rPr lang="zh-CN" altLang="en-US" dirty="0"/>
              <a:t>分为</a:t>
            </a:r>
            <a:r>
              <a:rPr lang="en-US" altLang="zh-CN" dirty="0"/>
              <a:t>3</a:t>
            </a:r>
            <a:r>
              <a:rPr lang="zh-CN" altLang="en-US" dirty="0"/>
              <a:t>大</a:t>
            </a:r>
            <a:r>
              <a:rPr lang="zh-CN" altLang="en-US" dirty="0" smtClean="0"/>
              <a:t>类：</a:t>
            </a:r>
            <a:endParaRPr lang="en-US" altLang="zh-CN" dirty="0" smtClean="0"/>
          </a:p>
          <a:p>
            <a:pPr lvl="1"/>
            <a:r>
              <a:rPr lang="zh-CN" altLang="en-US" dirty="0" smtClean="0"/>
              <a:t>机器语言</a:t>
            </a:r>
            <a:r>
              <a:rPr lang="zh-CN" altLang="en-US" dirty="0"/>
              <a:t>、汇编语言和高级语言</a:t>
            </a:r>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92671CDF-C96C-4E9D-9974-18BE867569DB}" type="datetime1">
              <a:rPr lang="zh-CN" altLang="en-US" smtClean="0"/>
              <a:t>2022/3/6</a:t>
            </a:fld>
            <a:endParaRPr lang="zh-CN" altLang="en-US"/>
          </a:p>
        </p:txBody>
      </p:sp>
      <p:sp>
        <p:nvSpPr>
          <p:cNvPr id="8" name="灯片编号占位符 7"/>
          <p:cNvSpPr>
            <a:spLocks noGrp="1"/>
          </p:cNvSpPr>
          <p:nvPr>
            <p:ph type="sldNum" sz="quarter" idx="12"/>
          </p:nvPr>
        </p:nvSpPr>
        <p:spPr/>
        <p:txBody>
          <a:bodyPr/>
          <a:lstStyle/>
          <a:p>
            <a:fld id="{9D762033-42AB-40B5-815B-95A960AA49EA}" type="slidenum">
              <a:rPr lang="zh-CN" altLang="en-US" smtClean="0"/>
              <a:t>27</a:t>
            </a:fld>
            <a:endParaRPr lang="zh-CN" altLang="en-US"/>
          </a:p>
        </p:txBody>
      </p:sp>
      <p:sp>
        <p:nvSpPr>
          <p:cNvPr id="4" name="矩形 3"/>
          <p:cNvSpPr/>
          <p:nvPr/>
        </p:nvSpPr>
        <p:spPr>
          <a:xfrm>
            <a:off x="1187450" y="3060700"/>
            <a:ext cx="9791700" cy="128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程序设计语言可看作是人与机器交流的语言</a:t>
            </a:r>
            <a:endParaRPr lang="zh-CN" altLang="en-US" sz="2800" dirty="0"/>
          </a:p>
        </p:txBody>
      </p:sp>
    </p:spTree>
    <p:extLst>
      <p:ext uri="{BB962C8B-B14F-4D97-AF65-F5344CB8AC3E}">
        <p14:creationId xmlns:p14="http://schemas.microsoft.com/office/powerpoint/2010/main" val="338107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机器语言</a:t>
            </a:r>
          </a:p>
        </p:txBody>
      </p:sp>
      <p:sp>
        <p:nvSpPr>
          <p:cNvPr id="3" name="内容占位符 2"/>
          <p:cNvSpPr>
            <a:spLocks noGrp="1"/>
          </p:cNvSpPr>
          <p:nvPr>
            <p:ph idx="1"/>
          </p:nvPr>
        </p:nvSpPr>
        <p:spPr/>
        <p:txBody>
          <a:bodyPr/>
          <a:lstStyle/>
          <a:p>
            <a:r>
              <a:rPr lang="zh-CN" altLang="en-US" dirty="0" smtClean="0"/>
              <a:t>是</a:t>
            </a:r>
            <a:r>
              <a:rPr lang="zh-CN" altLang="en-US" dirty="0"/>
              <a:t>一种</a:t>
            </a:r>
            <a:r>
              <a:rPr lang="zh-CN" altLang="en-US" dirty="0">
                <a:solidFill>
                  <a:srgbClr val="FF0000"/>
                </a:solidFill>
              </a:rPr>
              <a:t>二进制</a:t>
            </a:r>
            <a:r>
              <a:rPr lang="zh-CN" altLang="en-US" dirty="0"/>
              <a:t>语言，它直接使用</a:t>
            </a:r>
            <a:r>
              <a:rPr lang="zh-CN" altLang="en-US" dirty="0" smtClean="0"/>
              <a:t>二进制代码</a:t>
            </a:r>
            <a:r>
              <a:rPr lang="zh-CN" altLang="en-US" dirty="0"/>
              <a:t>表达指令，是计算机硬件可以直接识别和</a:t>
            </a:r>
            <a:r>
              <a:rPr lang="zh-CN" altLang="en-US" dirty="0" smtClean="0"/>
              <a:t>执行的</a:t>
            </a:r>
            <a:r>
              <a:rPr lang="zh-CN" altLang="en-US" dirty="0"/>
              <a:t>程序设计语言</a:t>
            </a:r>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pic>
        <p:nvPicPr>
          <p:cNvPr id="1026"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235" y="2730566"/>
            <a:ext cx="4410075" cy="2971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806" y="2730565"/>
            <a:ext cx="4743264" cy="2971801"/>
          </a:xfrm>
          <a:prstGeom prst="rect">
            <a:avLst/>
          </a:prstGeom>
          <a:noFill/>
          <a:extLst>
            <a:ext uri="{909E8E84-426E-40DD-AFC4-6F175D3DCCD1}">
              <a14:hiddenFill xmlns:a14="http://schemas.microsoft.com/office/drawing/2010/main">
                <a:solidFill>
                  <a:srgbClr val="FFFFFF"/>
                </a:solidFill>
              </a14:hiddenFill>
            </a:ext>
          </a:extLst>
        </p:spPr>
      </p:pic>
      <p:sp>
        <p:nvSpPr>
          <p:cNvPr id="7" name="日期占位符 6"/>
          <p:cNvSpPr>
            <a:spLocks noGrp="1"/>
          </p:cNvSpPr>
          <p:nvPr>
            <p:ph type="dt" sz="half" idx="10"/>
          </p:nvPr>
        </p:nvSpPr>
        <p:spPr/>
        <p:txBody>
          <a:bodyPr/>
          <a:lstStyle/>
          <a:p>
            <a:fld id="{9BF7DE29-2669-478A-9FCF-C162EFE497FF}" type="datetime1">
              <a:rPr lang="zh-CN" altLang="en-US" smtClean="0"/>
              <a:t>2022/3/6</a:t>
            </a:fld>
            <a:endParaRPr lang="zh-CN" altLang="en-US"/>
          </a:p>
        </p:txBody>
      </p:sp>
      <p:sp>
        <p:nvSpPr>
          <p:cNvPr id="8" name="灯片编号占位符 7"/>
          <p:cNvSpPr>
            <a:spLocks noGrp="1"/>
          </p:cNvSpPr>
          <p:nvPr>
            <p:ph type="sldNum" sz="quarter" idx="12"/>
          </p:nvPr>
        </p:nvSpPr>
        <p:spPr/>
        <p:txBody>
          <a:bodyPr/>
          <a:lstStyle/>
          <a:p>
            <a:fld id="{9D762033-42AB-40B5-815B-95A960AA49EA}" type="slidenum">
              <a:rPr lang="zh-CN" altLang="en-US" smtClean="0"/>
              <a:t>28</a:t>
            </a:fld>
            <a:endParaRPr lang="zh-CN" altLang="en-US"/>
          </a:p>
        </p:txBody>
      </p:sp>
    </p:spTree>
    <p:extLst>
      <p:ext uri="{BB962C8B-B14F-4D97-AF65-F5344CB8AC3E}">
        <p14:creationId xmlns:p14="http://schemas.microsoft.com/office/powerpoint/2010/main" val="410170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汇编语言</a:t>
            </a:r>
          </a:p>
        </p:txBody>
      </p:sp>
      <p:sp>
        <p:nvSpPr>
          <p:cNvPr id="3" name="内容占位符 2"/>
          <p:cNvSpPr>
            <a:spLocks noGrp="1"/>
          </p:cNvSpPr>
          <p:nvPr>
            <p:ph idx="1"/>
          </p:nvPr>
        </p:nvSpPr>
        <p:spPr/>
        <p:txBody>
          <a:bodyPr/>
          <a:lstStyle/>
          <a:p>
            <a:r>
              <a:rPr lang="zh-CN" altLang="en-US" dirty="0"/>
              <a:t>使用助记符与机器语言中的指令进行一一对应，在计算机发展早期帮助程序员提高编程</a:t>
            </a:r>
            <a:r>
              <a:rPr lang="zh-CN" altLang="en-US" dirty="0" smtClean="0"/>
              <a:t>效率</a:t>
            </a:r>
            <a:endParaRPr lang="en-US" altLang="zh-CN" dirty="0" smtClean="0"/>
          </a:p>
          <a:p>
            <a:endParaRPr lang="en-US" altLang="zh-CN" dirty="0" smtClean="0"/>
          </a:p>
          <a:p>
            <a:r>
              <a:rPr lang="zh-CN" altLang="en-US" dirty="0" smtClean="0"/>
              <a:t>举例：计算</a:t>
            </a:r>
            <a:r>
              <a:rPr lang="en-US" altLang="zh-CN" dirty="0" smtClean="0"/>
              <a:t>2+3</a:t>
            </a:r>
          </a:p>
          <a:p>
            <a:pPr lvl="1"/>
            <a:r>
              <a:rPr lang="zh-CN" altLang="en-US" dirty="0" smtClean="0"/>
              <a:t>机器语言 </a:t>
            </a:r>
            <a:r>
              <a:rPr lang="en-US" altLang="zh-CN" dirty="0"/>
              <a:t>11010010 </a:t>
            </a:r>
            <a:r>
              <a:rPr lang="en-US" altLang="zh-CN" dirty="0" smtClean="0"/>
              <a:t>00111011</a:t>
            </a:r>
          </a:p>
          <a:p>
            <a:pPr lvl="1"/>
            <a:r>
              <a:rPr lang="zh-CN" altLang="en-US" dirty="0" smtClean="0"/>
              <a:t>汇编语言 </a:t>
            </a:r>
            <a:r>
              <a:rPr lang="en-US" altLang="zh-CN" dirty="0" smtClean="0"/>
              <a:t>add 2, 3, result</a:t>
            </a:r>
          </a:p>
          <a:p>
            <a:endParaRPr lang="en-US" altLang="zh-CN" dirty="0"/>
          </a:p>
          <a:p>
            <a:r>
              <a:rPr lang="zh-CN" altLang="en-US" dirty="0"/>
              <a:t>机器语言和汇编语言都直接操作计算机硬件并基于此设计，统称为</a:t>
            </a:r>
            <a:r>
              <a:rPr lang="zh-CN" altLang="en-US" dirty="0">
                <a:solidFill>
                  <a:srgbClr val="FF0000"/>
                </a:solidFill>
              </a:rPr>
              <a:t>低级语言</a:t>
            </a:r>
          </a:p>
          <a:p>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43E92369-C8C0-40A1-B991-FEC578267675}" type="datetime1">
              <a:rPr lang="zh-CN" altLang="en-US" smtClean="0"/>
              <a:t>2022/3/6</a:t>
            </a:fld>
            <a:endParaRPr lang="zh-CN" altLang="en-US"/>
          </a:p>
        </p:txBody>
      </p:sp>
      <p:sp>
        <p:nvSpPr>
          <p:cNvPr id="8" name="灯片编号占位符 7"/>
          <p:cNvSpPr>
            <a:spLocks noGrp="1"/>
          </p:cNvSpPr>
          <p:nvPr>
            <p:ph type="sldNum" sz="quarter" idx="12"/>
          </p:nvPr>
        </p:nvSpPr>
        <p:spPr/>
        <p:txBody>
          <a:bodyPr/>
          <a:lstStyle/>
          <a:p>
            <a:fld id="{9D762033-42AB-40B5-815B-95A960AA49EA}" type="slidenum">
              <a:rPr lang="zh-CN" altLang="en-US" smtClean="0"/>
              <a:t>29</a:t>
            </a:fld>
            <a:endParaRPr lang="zh-CN" altLang="en-US"/>
          </a:p>
        </p:txBody>
      </p:sp>
    </p:spTree>
    <p:extLst>
      <p:ext uri="{BB962C8B-B14F-4D97-AF65-F5344CB8AC3E}">
        <p14:creationId xmlns:p14="http://schemas.microsoft.com/office/powerpoint/2010/main" val="3828790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xfrm>
            <a:off x="838199" y="1444496"/>
            <a:ext cx="10559873" cy="4732467"/>
          </a:xfrm>
        </p:spPr>
        <p:txBody>
          <a:bodyPr>
            <a:normAutofit/>
          </a:bodyPr>
          <a:lstStyle/>
          <a:p>
            <a:r>
              <a:rPr lang="zh-CN" altLang="en-US" dirty="0" smtClean="0"/>
              <a:t>书名</a:t>
            </a:r>
            <a:endParaRPr lang="en-US" altLang="zh-CN" dirty="0" smtClean="0"/>
          </a:p>
          <a:p>
            <a:pPr lvl="1"/>
            <a:r>
              <a:rPr lang="en-US" altLang="zh-CN" dirty="0" smtClean="0"/>
              <a:t>《Python</a:t>
            </a:r>
            <a:r>
              <a:rPr lang="zh-CN" altLang="en-US" dirty="0" smtClean="0"/>
              <a:t>程序设计</a:t>
            </a:r>
            <a:r>
              <a:rPr lang="zh-CN" altLang="en-US" dirty="0"/>
              <a:t>基础</a:t>
            </a:r>
            <a:r>
              <a:rPr lang="en-US" altLang="zh-CN" dirty="0" smtClean="0"/>
              <a:t>》</a:t>
            </a:r>
            <a:endParaRPr lang="en-US" altLang="zh-CN" dirty="0" smtClean="0">
              <a:solidFill>
                <a:srgbClr val="FF0000"/>
              </a:solidFill>
            </a:endParaRPr>
          </a:p>
          <a:p>
            <a:r>
              <a:rPr lang="zh-CN" altLang="en-US" dirty="0" smtClean="0"/>
              <a:t>作者</a:t>
            </a:r>
            <a:endParaRPr lang="en-US" altLang="zh-CN" dirty="0" smtClean="0"/>
          </a:p>
          <a:p>
            <a:pPr lvl="1"/>
            <a:r>
              <a:rPr lang="zh-CN" altLang="en-US" dirty="0" smtClean="0"/>
              <a:t>李东方</a:t>
            </a:r>
            <a:endParaRPr lang="en-US" altLang="zh-CN" dirty="0" smtClean="0"/>
          </a:p>
          <a:p>
            <a:r>
              <a:rPr lang="zh-CN" altLang="en-US" dirty="0" smtClean="0"/>
              <a:t>出版社</a:t>
            </a:r>
            <a:endParaRPr lang="en-US" altLang="zh-CN" dirty="0" smtClean="0"/>
          </a:p>
          <a:p>
            <a:pPr lvl="1"/>
            <a:r>
              <a:rPr lang="zh-CN" altLang="en-US" dirty="0" smtClean="0"/>
              <a:t>电子工业出版社</a:t>
            </a:r>
            <a:endParaRPr lang="en-US" altLang="zh-CN" dirty="0" smtClean="0"/>
          </a:p>
          <a:p>
            <a:endParaRPr lang="en-US" altLang="zh-CN" dirty="0" smtClean="0"/>
          </a:p>
          <a:p>
            <a:endParaRPr lang="en-US" altLang="zh-CN" dirty="0"/>
          </a:p>
          <a:p>
            <a:r>
              <a:rPr lang="zh-CN" altLang="en-US" b="1" dirty="0" smtClean="0">
                <a:solidFill>
                  <a:srgbClr val="FF0000"/>
                </a:solidFill>
              </a:rPr>
              <a:t>上海市高等学校计算机等级考试（二级）参考教材</a:t>
            </a:r>
            <a:endParaRPr lang="en-US" altLang="zh-CN" b="1" dirty="0" smtClean="0">
              <a:solidFill>
                <a:srgbClr val="FF0000"/>
              </a:solidFill>
            </a:endParaRPr>
          </a:p>
          <a:p>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标题 6"/>
          <p:cNvSpPr>
            <a:spLocks noGrp="1"/>
          </p:cNvSpPr>
          <p:nvPr>
            <p:ph type="title"/>
          </p:nvPr>
        </p:nvSpPr>
        <p:spPr/>
        <p:txBody>
          <a:bodyPr/>
          <a:lstStyle/>
          <a:p>
            <a:r>
              <a:rPr lang="zh-CN" altLang="en-US" dirty="0" smtClean="0"/>
              <a:t>教科书</a:t>
            </a:r>
            <a:endParaRPr lang="zh-CN" altLang="en-US" dirty="0"/>
          </a:p>
        </p:txBody>
      </p:sp>
      <p:pic>
        <p:nvPicPr>
          <p:cNvPr id="6" name="内容占位符 3"/>
          <p:cNvPicPr>
            <a:picLocks noGrp="1" noChangeAspect="1"/>
          </p:cNvPicPr>
          <p:nvPr>
            <p:ph idx="1"/>
          </p:nvPr>
        </p:nvPicPr>
        <p:blipFill>
          <a:blip r:embed="rId3"/>
          <a:stretch>
            <a:fillRect/>
          </a:stretch>
        </p:blipFill>
        <p:spPr>
          <a:xfrm>
            <a:off x="8364173" y="1444496"/>
            <a:ext cx="3033900" cy="4081049"/>
          </a:xfrm>
          <a:prstGeom prst="rect">
            <a:avLst/>
          </a:prstGeom>
        </p:spPr>
      </p:pic>
      <p:sp>
        <p:nvSpPr>
          <p:cNvPr id="2" name="矩形 1"/>
          <p:cNvSpPr/>
          <p:nvPr/>
        </p:nvSpPr>
        <p:spPr>
          <a:xfrm>
            <a:off x="8666922" y="3633788"/>
            <a:ext cx="1872491"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358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a:t>
            </a:r>
          </a:p>
        </p:txBody>
      </p:sp>
      <p:sp>
        <p:nvSpPr>
          <p:cNvPr id="3" name="内容占位符 2"/>
          <p:cNvSpPr>
            <a:spLocks noGrp="1"/>
          </p:cNvSpPr>
          <p:nvPr>
            <p:ph idx="1"/>
          </p:nvPr>
        </p:nvSpPr>
        <p:spPr/>
        <p:txBody>
          <a:bodyPr>
            <a:normAutofit lnSpcReduction="10000"/>
          </a:bodyPr>
          <a:lstStyle/>
          <a:p>
            <a:r>
              <a:rPr lang="zh-CN" altLang="en-US" dirty="0"/>
              <a:t>高级语言是接近自然语言的一种计算机程序设计语言，更容易地描述计算问题并利用计算机解决计算</a:t>
            </a:r>
            <a:r>
              <a:rPr lang="zh-CN" altLang="en-US" dirty="0" smtClean="0"/>
              <a:t>问题</a:t>
            </a:r>
            <a:endParaRPr lang="en-US" altLang="zh-CN" dirty="0" smtClean="0"/>
          </a:p>
          <a:p>
            <a:endParaRPr lang="en-US" altLang="zh-CN" dirty="0" smtClean="0"/>
          </a:p>
          <a:p>
            <a:r>
              <a:rPr lang="zh-CN" altLang="en-US" dirty="0" smtClean="0"/>
              <a:t>举例</a:t>
            </a:r>
            <a:r>
              <a:rPr lang="zh-CN" altLang="en-US" dirty="0"/>
              <a:t>：计算</a:t>
            </a:r>
            <a:r>
              <a:rPr lang="en-US" altLang="zh-CN" dirty="0"/>
              <a:t>2+3</a:t>
            </a:r>
          </a:p>
          <a:p>
            <a:pPr lvl="1"/>
            <a:r>
              <a:rPr lang="zh-CN" altLang="en-US" dirty="0"/>
              <a:t>机器语言 </a:t>
            </a:r>
            <a:r>
              <a:rPr lang="en-US" altLang="zh-CN" dirty="0"/>
              <a:t>11010010 00111011</a:t>
            </a:r>
          </a:p>
          <a:p>
            <a:pPr lvl="1"/>
            <a:r>
              <a:rPr lang="zh-CN" altLang="en-US" dirty="0"/>
              <a:t>汇编语言 </a:t>
            </a:r>
            <a:r>
              <a:rPr lang="en-US" altLang="zh-CN" dirty="0"/>
              <a:t>add 2, 3, </a:t>
            </a:r>
            <a:r>
              <a:rPr lang="en-US" altLang="zh-CN" dirty="0" smtClean="0"/>
              <a:t>result</a:t>
            </a:r>
          </a:p>
          <a:p>
            <a:pPr lvl="1"/>
            <a:r>
              <a:rPr lang="zh-CN" altLang="en-US" dirty="0" smtClean="0"/>
              <a:t>高级语言 </a:t>
            </a:r>
            <a:r>
              <a:rPr lang="en-US" altLang="zh-CN" dirty="0" smtClean="0"/>
              <a:t>result = 2 + 3</a:t>
            </a:r>
            <a:endParaRPr lang="en-US" altLang="zh-CN" dirty="0"/>
          </a:p>
          <a:p>
            <a:endParaRPr lang="en-US" altLang="zh-CN" dirty="0" smtClean="0"/>
          </a:p>
          <a:p>
            <a:r>
              <a:rPr lang="zh-CN" altLang="en-US" dirty="0"/>
              <a:t>相对</a:t>
            </a:r>
            <a:r>
              <a:rPr lang="zh-CN" altLang="en-US" dirty="0" smtClean="0"/>
              <a:t>于人类语言，程序设计语言的结构在语法上十分精密，在语义上定义准确</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7" name="日期占位符 6"/>
          <p:cNvSpPr>
            <a:spLocks noGrp="1"/>
          </p:cNvSpPr>
          <p:nvPr>
            <p:ph type="dt" sz="half" idx="10"/>
          </p:nvPr>
        </p:nvSpPr>
        <p:spPr/>
        <p:txBody>
          <a:bodyPr/>
          <a:lstStyle/>
          <a:p>
            <a:fld id="{25B36B21-FE0B-4738-B763-9F1A1D34C153}" type="datetime1">
              <a:rPr lang="zh-CN" altLang="en-US" smtClean="0"/>
              <a:t>2022/3/6</a:t>
            </a:fld>
            <a:endParaRPr lang="zh-CN" altLang="en-US"/>
          </a:p>
        </p:txBody>
      </p:sp>
      <p:sp>
        <p:nvSpPr>
          <p:cNvPr id="8" name="灯片编号占位符 7"/>
          <p:cNvSpPr>
            <a:spLocks noGrp="1"/>
          </p:cNvSpPr>
          <p:nvPr>
            <p:ph type="sldNum" sz="quarter" idx="12"/>
          </p:nvPr>
        </p:nvSpPr>
        <p:spPr/>
        <p:txBody>
          <a:bodyPr/>
          <a:lstStyle/>
          <a:p>
            <a:fld id="{9D762033-42AB-40B5-815B-95A960AA49EA}" type="slidenum">
              <a:rPr lang="zh-CN" altLang="en-US" smtClean="0"/>
              <a:t>30</a:t>
            </a:fld>
            <a:endParaRPr lang="zh-CN" altLang="en-US"/>
          </a:p>
        </p:txBody>
      </p:sp>
    </p:spTree>
    <p:extLst>
      <p:ext uri="{BB962C8B-B14F-4D97-AF65-F5344CB8AC3E}">
        <p14:creationId xmlns:p14="http://schemas.microsoft.com/office/powerpoint/2010/main" val="106087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编译和解释</a:t>
            </a:r>
          </a:p>
        </p:txBody>
      </p:sp>
      <p:sp>
        <p:nvSpPr>
          <p:cNvPr id="3" name="内容占位符 2"/>
          <p:cNvSpPr>
            <a:spLocks noGrp="1"/>
          </p:cNvSpPr>
          <p:nvPr>
            <p:ph idx="1"/>
          </p:nvPr>
        </p:nvSpPr>
        <p:spPr/>
        <p:txBody>
          <a:bodyPr/>
          <a:lstStyle/>
          <a:p>
            <a:r>
              <a:rPr lang="zh-CN" altLang="en-US" dirty="0"/>
              <a:t>高级语言按照计算机执行方式的不同可分成两</a:t>
            </a:r>
            <a:r>
              <a:rPr lang="zh-CN" altLang="en-US" dirty="0" smtClean="0"/>
              <a:t>类</a:t>
            </a:r>
            <a:endParaRPr lang="en-US" altLang="zh-CN" dirty="0" smtClean="0"/>
          </a:p>
          <a:p>
            <a:pPr lvl="1"/>
            <a:r>
              <a:rPr lang="zh-CN" altLang="en-US" dirty="0" smtClean="0"/>
              <a:t>静态语言</a:t>
            </a:r>
            <a:endParaRPr lang="en-US" altLang="zh-CN" dirty="0" smtClean="0"/>
          </a:p>
          <a:p>
            <a:pPr lvl="1"/>
            <a:r>
              <a:rPr lang="zh-CN" altLang="en-US" dirty="0" smtClean="0"/>
              <a:t>脚本语言</a:t>
            </a:r>
            <a:endParaRPr lang="en-US" altLang="zh-CN" dirty="0" smtClean="0"/>
          </a:p>
          <a:p>
            <a:r>
              <a:rPr lang="zh-CN" altLang="en-US" dirty="0" smtClean="0"/>
              <a:t>静态语言通过编译执行</a:t>
            </a:r>
            <a:endParaRPr lang="en-US" altLang="zh-CN" dirty="0" smtClean="0"/>
          </a:p>
          <a:p>
            <a:r>
              <a:rPr lang="zh-CN" altLang="en-US" dirty="0" smtClean="0"/>
              <a:t>脚本语言通过解释执行</a:t>
            </a:r>
            <a:endParaRPr lang="zh-CN" altLang="en-US" dirty="0"/>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31</a:t>
            </a:fld>
            <a:endParaRPr lang="zh-CN" altLang="en-US"/>
          </a:p>
        </p:txBody>
      </p:sp>
    </p:spTree>
    <p:extLst>
      <p:ext uri="{BB962C8B-B14F-4D97-AF65-F5344CB8AC3E}">
        <p14:creationId xmlns:p14="http://schemas.microsoft.com/office/powerpoint/2010/main" val="1865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编译</a:t>
            </a:r>
            <a:endParaRPr lang="zh-CN" altLang="en-US" dirty="0"/>
          </a:p>
        </p:txBody>
      </p:sp>
      <p:sp>
        <p:nvSpPr>
          <p:cNvPr id="3" name="内容占位符 2"/>
          <p:cNvSpPr>
            <a:spLocks noGrp="1"/>
          </p:cNvSpPr>
          <p:nvPr>
            <p:ph idx="1"/>
          </p:nvPr>
        </p:nvSpPr>
        <p:spPr/>
        <p:txBody>
          <a:bodyPr/>
          <a:lstStyle/>
          <a:p>
            <a:r>
              <a:rPr lang="zh-CN" altLang="en-US" dirty="0"/>
              <a:t>将高级语言源代码转换成目标代码（</a:t>
            </a:r>
            <a:r>
              <a:rPr lang="zh-CN" altLang="en-US" dirty="0" smtClean="0"/>
              <a:t>机器语言</a:t>
            </a:r>
            <a:r>
              <a:rPr lang="zh-CN" altLang="en-US" dirty="0"/>
              <a:t>），程序便可以运行</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32</a:t>
            </a:fld>
            <a:endParaRPr lang="zh-CN" altLang="en-US"/>
          </a:p>
        </p:txBody>
      </p:sp>
      <p:sp>
        <p:nvSpPr>
          <p:cNvPr id="7" name="椭圆 6"/>
          <p:cNvSpPr/>
          <p:nvPr/>
        </p:nvSpPr>
        <p:spPr>
          <a:xfrm>
            <a:off x="1278835" y="3028123"/>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高级语言源代码</a:t>
            </a:r>
            <a:endParaRPr lang="zh-CN" altLang="en-US" dirty="0"/>
          </a:p>
        </p:txBody>
      </p:sp>
      <p:sp>
        <p:nvSpPr>
          <p:cNvPr id="8" name="椭圆 7"/>
          <p:cNvSpPr/>
          <p:nvPr/>
        </p:nvSpPr>
        <p:spPr>
          <a:xfrm>
            <a:off x="6215269" y="3028123"/>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机器语言目标代码</a:t>
            </a:r>
            <a:endParaRPr lang="zh-CN" altLang="en-US" dirty="0"/>
          </a:p>
        </p:txBody>
      </p:sp>
      <p:sp>
        <p:nvSpPr>
          <p:cNvPr id="9" name="椭圆 8"/>
          <p:cNvSpPr/>
          <p:nvPr/>
        </p:nvSpPr>
        <p:spPr>
          <a:xfrm>
            <a:off x="3747051" y="4806855"/>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输入</a:t>
            </a:r>
            <a:endParaRPr lang="zh-CN" altLang="en-US" dirty="0"/>
          </a:p>
        </p:txBody>
      </p:sp>
      <p:sp>
        <p:nvSpPr>
          <p:cNvPr id="10" name="椭圆 9"/>
          <p:cNvSpPr/>
          <p:nvPr/>
        </p:nvSpPr>
        <p:spPr>
          <a:xfrm>
            <a:off x="8683485" y="4806855"/>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a:t>
            </a:r>
            <a:endParaRPr lang="zh-CN" altLang="en-US" dirty="0"/>
          </a:p>
        </p:txBody>
      </p:sp>
      <p:sp>
        <p:nvSpPr>
          <p:cNvPr id="11" name="矩形 10"/>
          <p:cNvSpPr/>
          <p:nvPr/>
        </p:nvSpPr>
        <p:spPr>
          <a:xfrm>
            <a:off x="3854726" y="3223228"/>
            <a:ext cx="1590261" cy="570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编译器</a:t>
            </a:r>
            <a:endParaRPr lang="zh-CN" altLang="en-US" dirty="0"/>
          </a:p>
        </p:txBody>
      </p:sp>
      <p:sp>
        <p:nvSpPr>
          <p:cNvPr id="12" name="矩形 11"/>
          <p:cNvSpPr/>
          <p:nvPr/>
        </p:nvSpPr>
        <p:spPr>
          <a:xfrm>
            <a:off x="6322943" y="5001960"/>
            <a:ext cx="1590261" cy="570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程序执行</a:t>
            </a:r>
            <a:endParaRPr lang="zh-CN" altLang="en-US" dirty="0"/>
          </a:p>
        </p:txBody>
      </p:sp>
      <p:cxnSp>
        <p:nvCxnSpPr>
          <p:cNvPr id="14" name="直接箭头连接符 13"/>
          <p:cNvCxnSpPr>
            <a:stCxn id="7" idx="6"/>
            <a:endCxn id="11" idx="1"/>
          </p:cNvCxnSpPr>
          <p:nvPr/>
        </p:nvCxnSpPr>
        <p:spPr>
          <a:xfrm>
            <a:off x="3084444" y="3508514"/>
            <a:ext cx="7702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11" idx="3"/>
            <a:endCxn id="8" idx="2"/>
          </p:cNvCxnSpPr>
          <p:nvPr/>
        </p:nvCxnSpPr>
        <p:spPr>
          <a:xfrm>
            <a:off x="5444987" y="3508514"/>
            <a:ext cx="7702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p:cNvCxnSpPr>
            <a:stCxn id="8" idx="4"/>
            <a:endCxn id="12" idx="0"/>
          </p:cNvCxnSpPr>
          <p:nvPr/>
        </p:nvCxnSpPr>
        <p:spPr>
          <a:xfrm>
            <a:off x="7118074" y="3988905"/>
            <a:ext cx="0" cy="1013055"/>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9" idx="6"/>
            <a:endCxn id="12" idx="1"/>
          </p:cNvCxnSpPr>
          <p:nvPr/>
        </p:nvCxnSpPr>
        <p:spPr>
          <a:xfrm>
            <a:off x="5552660" y="5287246"/>
            <a:ext cx="7702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p:cNvCxnSpPr>
            <a:stCxn id="12" idx="3"/>
            <a:endCxn id="10" idx="2"/>
          </p:cNvCxnSpPr>
          <p:nvPr/>
        </p:nvCxnSpPr>
        <p:spPr>
          <a:xfrm>
            <a:off x="7913204" y="5287246"/>
            <a:ext cx="7702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959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解释</a:t>
            </a:r>
            <a:endParaRPr lang="zh-CN" altLang="en-US" dirty="0"/>
          </a:p>
        </p:txBody>
      </p:sp>
      <p:sp>
        <p:nvSpPr>
          <p:cNvPr id="3" name="内容占位符 2"/>
          <p:cNvSpPr>
            <a:spLocks noGrp="1"/>
          </p:cNvSpPr>
          <p:nvPr>
            <p:ph idx="1"/>
          </p:nvPr>
        </p:nvSpPr>
        <p:spPr/>
        <p:txBody>
          <a:bodyPr/>
          <a:lstStyle/>
          <a:p>
            <a:r>
              <a:rPr lang="zh-CN" altLang="en-US" dirty="0"/>
              <a:t>将高级语言源代码逐条转换成目标代码同时逐条执行，每次运行程序需要源代码和解释器</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33</a:t>
            </a:fld>
            <a:endParaRPr lang="zh-CN" altLang="en-US"/>
          </a:p>
        </p:txBody>
      </p:sp>
      <p:sp>
        <p:nvSpPr>
          <p:cNvPr id="7" name="椭圆 6"/>
          <p:cNvSpPr/>
          <p:nvPr/>
        </p:nvSpPr>
        <p:spPr>
          <a:xfrm>
            <a:off x="1676397" y="3028123"/>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高级语言源代码</a:t>
            </a:r>
            <a:endParaRPr lang="zh-CN" altLang="en-US" dirty="0"/>
          </a:p>
        </p:txBody>
      </p:sp>
      <p:sp>
        <p:nvSpPr>
          <p:cNvPr id="9" name="椭圆 8"/>
          <p:cNvSpPr/>
          <p:nvPr/>
        </p:nvSpPr>
        <p:spPr>
          <a:xfrm>
            <a:off x="1676397" y="4786241"/>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输入</a:t>
            </a:r>
            <a:endParaRPr lang="zh-CN" altLang="en-US" dirty="0"/>
          </a:p>
        </p:txBody>
      </p:sp>
      <p:sp>
        <p:nvSpPr>
          <p:cNvPr id="10" name="椭圆 9"/>
          <p:cNvSpPr/>
          <p:nvPr/>
        </p:nvSpPr>
        <p:spPr>
          <a:xfrm>
            <a:off x="8524458" y="4074031"/>
            <a:ext cx="1805609" cy="960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a:t>
            </a:r>
            <a:endParaRPr lang="zh-CN" altLang="en-US" dirty="0"/>
          </a:p>
        </p:txBody>
      </p:sp>
      <p:sp>
        <p:nvSpPr>
          <p:cNvPr id="12" name="矩形 11"/>
          <p:cNvSpPr/>
          <p:nvPr/>
        </p:nvSpPr>
        <p:spPr>
          <a:xfrm>
            <a:off x="5047418" y="4269136"/>
            <a:ext cx="1590261" cy="570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解释器</a:t>
            </a:r>
            <a:endParaRPr lang="zh-CN" altLang="en-US" dirty="0"/>
          </a:p>
        </p:txBody>
      </p:sp>
      <p:cxnSp>
        <p:nvCxnSpPr>
          <p:cNvPr id="13" name="直接箭头连接符 12"/>
          <p:cNvCxnSpPr>
            <a:stCxn id="7" idx="6"/>
            <a:endCxn id="12" idx="1"/>
          </p:cNvCxnSpPr>
          <p:nvPr/>
        </p:nvCxnSpPr>
        <p:spPr>
          <a:xfrm>
            <a:off x="3482006" y="3508514"/>
            <a:ext cx="1565412" cy="10459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9" idx="6"/>
            <a:endCxn id="12" idx="1"/>
          </p:cNvCxnSpPr>
          <p:nvPr/>
        </p:nvCxnSpPr>
        <p:spPr>
          <a:xfrm flipV="1">
            <a:off x="3482006" y="4554422"/>
            <a:ext cx="1565412" cy="712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12" idx="3"/>
            <a:endCxn id="10" idx="2"/>
          </p:cNvCxnSpPr>
          <p:nvPr/>
        </p:nvCxnSpPr>
        <p:spPr>
          <a:xfrm>
            <a:off x="6637679" y="4554422"/>
            <a:ext cx="18867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0941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编译和解释</a:t>
            </a:r>
          </a:p>
        </p:txBody>
      </p:sp>
      <p:sp>
        <p:nvSpPr>
          <p:cNvPr id="3" name="内容占位符 2"/>
          <p:cNvSpPr>
            <a:spLocks noGrp="1"/>
          </p:cNvSpPr>
          <p:nvPr>
            <p:ph idx="1"/>
          </p:nvPr>
        </p:nvSpPr>
        <p:spPr/>
        <p:txBody>
          <a:bodyPr/>
          <a:lstStyle/>
          <a:p>
            <a:r>
              <a:rPr lang="zh-CN" altLang="en-US" dirty="0"/>
              <a:t>编译的好处</a:t>
            </a:r>
          </a:p>
          <a:p>
            <a:pPr lvl="1"/>
            <a:r>
              <a:rPr lang="zh-CN" altLang="en-US" dirty="0"/>
              <a:t>目标代码执行速度更快</a:t>
            </a:r>
          </a:p>
          <a:p>
            <a:pPr lvl="1"/>
            <a:r>
              <a:rPr lang="zh-CN" altLang="en-US" dirty="0"/>
              <a:t>目标代码在相同操作系统上使用灵活</a:t>
            </a:r>
          </a:p>
          <a:p>
            <a:r>
              <a:rPr lang="zh-CN" altLang="en-US" dirty="0"/>
              <a:t>解释的好处</a:t>
            </a:r>
          </a:p>
          <a:p>
            <a:pPr lvl="1"/>
            <a:r>
              <a:rPr lang="zh-CN" altLang="en-US" dirty="0"/>
              <a:t>便于维护源代码</a:t>
            </a:r>
          </a:p>
          <a:p>
            <a:pPr lvl="1"/>
            <a:r>
              <a:rPr lang="zh-CN" altLang="en-US" dirty="0"/>
              <a:t>良好的跨平台</a:t>
            </a:r>
            <a:r>
              <a:rPr lang="zh-CN" altLang="en-US" dirty="0" smtClean="0"/>
              <a:t>可移植性</a:t>
            </a:r>
            <a:endParaRPr lang="en-US" altLang="zh-CN" dirty="0" smtClean="0"/>
          </a:p>
          <a:p>
            <a:endParaRPr lang="en-US" altLang="zh-CN" dirty="0"/>
          </a:p>
          <a:p>
            <a:r>
              <a:rPr lang="zh-CN" altLang="en-US" dirty="0" smtClean="0"/>
              <a:t>两者的区别好比</a:t>
            </a:r>
            <a:r>
              <a:rPr lang="zh-CN" altLang="en-US" dirty="0" smtClean="0">
                <a:solidFill>
                  <a:srgbClr val="FF0000"/>
                </a:solidFill>
              </a:rPr>
              <a:t>外语资料的翻译</a:t>
            </a:r>
            <a:r>
              <a:rPr lang="zh-CN" altLang="en-US" dirty="0" smtClean="0"/>
              <a:t>和</a:t>
            </a:r>
            <a:r>
              <a:rPr lang="zh-CN" altLang="en-US" dirty="0" smtClean="0">
                <a:solidFill>
                  <a:srgbClr val="FF0000"/>
                </a:solidFill>
              </a:rPr>
              <a:t>实时的同声传译</a:t>
            </a:r>
            <a:endParaRPr lang="zh-CN" altLang="en-US" dirty="0">
              <a:solidFill>
                <a:srgbClr val="FF0000"/>
              </a:solidFill>
            </a:endParaRP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34</a:t>
            </a:fld>
            <a:endParaRPr lang="zh-CN" altLang="en-US"/>
          </a:p>
        </p:txBody>
      </p:sp>
    </p:spTree>
    <p:extLst>
      <p:ext uri="{BB962C8B-B14F-4D97-AF65-F5344CB8AC3E}">
        <p14:creationId xmlns:p14="http://schemas.microsoft.com/office/powerpoint/2010/main" val="347858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为什么选择</a:t>
            </a:r>
            <a:r>
              <a:rPr lang="en-US" altLang="zh-CN" dirty="0" smtClean="0"/>
              <a:t>Python</a:t>
            </a:r>
            <a:r>
              <a:rPr lang="zh-CN" altLang="en-US" dirty="0" smtClean="0"/>
              <a:t>作为编程入门语言？</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Tree>
    <p:extLst>
      <p:ext uri="{BB962C8B-B14F-4D97-AF65-F5344CB8AC3E}">
        <p14:creationId xmlns:p14="http://schemas.microsoft.com/office/powerpoint/2010/main" val="19715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高级编程语言上千种</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36</a:t>
            </a:fld>
            <a:endParaRPr lang="zh-CN" altLang="en-US"/>
          </a:p>
        </p:txBody>
      </p:sp>
      <p:pic>
        <p:nvPicPr>
          <p:cNvPr id="8" name="图片 7"/>
          <p:cNvPicPr>
            <a:picLocks noChangeAspect="1"/>
          </p:cNvPicPr>
          <p:nvPr/>
        </p:nvPicPr>
        <p:blipFill>
          <a:blip r:embed="rId2"/>
          <a:stretch>
            <a:fillRect/>
          </a:stretch>
        </p:blipFill>
        <p:spPr>
          <a:xfrm>
            <a:off x="2068284" y="1509043"/>
            <a:ext cx="8087179" cy="4667920"/>
          </a:xfrm>
          <a:prstGeom prst="rect">
            <a:avLst/>
          </a:prstGeom>
        </p:spPr>
      </p:pic>
    </p:spTree>
    <p:extLst>
      <p:ext uri="{BB962C8B-B14F-4D97-AF65-F5344CB8AC3E}">
        <p14:creationId xmlns:p14="http://schemas.microsoft.com/office/powerpoint/2010/main" val="19821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原因</a:t>
            </a:r>
            <a:r>
              <a:rPr lang="zh-CN" altLang="en-US" dirty="0" smtClean="0"/>
              <a:t>一：最流行</a:t>
            </a:r>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11" name="矩形 10"/>
          <p:cNvSpPr/>
          <p:nvPr/>
        </p:nvSpPr>
        <p:spPr>
          <a:xfrm>
            <a:off x="1665941" y="5887625"/>
            <a:ext cx="8860118" cy="369332"/>
          </a:xfrm>
          <a:prstGeom prst="rect">
            <a:avLst/>
          </a:prstGeom>
        </p:spPr>
        <p:txBody>
          <a:bodyPr wrap="none">
            <a:spAutoFit/>
          </a:bodyPr>
          <a:lstStyle/>
          <a:p>
            <a:r>
              <a:rPr lang="en-US" altLang="zh-CN" dirty="0"/>
              <a:t>https://spectrum.ieee.org/computing/software/the-2017-top-programming-languages</a:t>
            </a:r>
            <a:endParaRPr lang="zh-CN" altLang="en-US" dirty="0"/>
          </a:p>
        </p:txBody>
      </p:sp>
      <p:pic>
        <p:nvPicPr>
          <p:cNvPr id="13" name="内容占位符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7144" y="1393099"/>
            <a:ext cx="7590374" cy="4358344"/>
          </a:xfrm>
        </p:spPr>
      </p:pic>
    </p:spTree>
    <p:extLst>
      <p:ext uri="{BB962C8B-B14F-4D97-AF65-F5344CB8AC3E}">
        <p14:creationId xmlns:p14="http://schemas.microsoft.com/office/powerpoint/2010/main" val="168921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原因</a:t>
            </a:r>
            <a:r>
              <a:rPr lang="zh-CN" altLang="en-US" dirty="0" smtClean="0"/>
              <a:t>二</a:t>
            </a:r>
            <a:r>
              <a:rPr lang="zh-CN" altLang="en-US" dirty="0"/>
              <a:t>：语法</a:t>
            </a:r>
            <a:r>
              <a:rPr lang="zh-CN" altLang="en-US" dirty="0" smtClean="0"/>
              <a:t>简洁、优美</a:t>
            </a:r>
            <a:endParaRPr lang="zh-CN" altLang="en-US" dirty="0"/>
          </a:p>
        </p:txBody>
      </p:sp>
      <p:sp>
        <p:nvSpPr>
          <p:cNvPr id="3" name="内容占位符 2"/>
          <p:cNvSpPr>
            <a:spLocks noGrp="1"/>
          </p:cNvSpPr>
          <p:nvPr>
            <p:ph idx="1"/>
          </p:nvPr>
        </p:nvSpPr>
        <p:spPr/>
        <p:txBody>
          <a:bodyPr/>
          <a:lstStyle/>
          <a:p>
            <a:r>
              <a:rPr lang="en-US" altLang="zh-CN" dirty="0" smtClean="0"/>
              <a:t>“Hello World”</a:t>
            </a:r>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pic>
        <p:nvPicPr>
          <p:cNvPr id="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15" y="3802815"/>
            <a:ext cx="3087664" cy="161832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624" y="4061234"/>
            <a:ext cx="4083008" cy="112036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2377" y="4355959"/>
            <a:ext cx="3179458" cy="530915"/>
          </a:xfrm>
          <a:prstGeom prst="rect">
            <a:avLst/>
          </a:prstGeom>
        </p:spPr>
      </p:pic>
      <p:sp>
        <p:nvSpPr>
          <p:cNvPr id="10" name="矩形 9"/>
          <p:cNvSpPr/>
          <p:nvPr/>
        </p:nvSpPr>
        <p:spPr>
          <a:xfrm>
            <a:off x="1212574" y="5797825"/>
            <a:ext cx="2027583" cy="470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11" name="矩形 10"/>
          <p:cNvSpPr/>
          <p:nvPr/>
        </p:nvSpPr>
        <p:spPr>
          <a:xfrm>
            <a:off x="5082208" y="5797825"/>
            <a:ext cx="2027583" cy="470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JAVA</a:t>
            </a:r>
            <a:endParaRPr lang="zh-CN" altLang="en-US" dirty="0"/>
          </a:p>
        </p:txBody>
      </p:sp>
      <p:sp>
        <p:nvSpPr>
          <p:cNvPr id="12" name="矩形 11"/>
          <p:cNvSpPr/>
          <p:nvPr/>
        </p:nvSpPr>
        <p:spPr>
          <a:xfrm>
            <a:off x="9038314" y="5797825"/>
            <a:ext cx="2027583" cy="470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PYTHON</a:t>
            </a:r>
            <a:endParaRPr lang="zh-CN" altLang="en-US"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397" y="1685905"/>
            <a:ext cx="4619659" cy="1476386"/>
          </a:xfrm>
          <a:prstGeom prst="rect">
            <a:avLst/>
          </a:prstGeom>
        </p:spPr>
      </p:pic>
      <p:sp>
        <p:nvSpPr>
          <p:cNvPr id="14" name="矩形 13"/>
          <p:cNvSpPr/>
          <p:nvPr/>
        </p:nvSpPr>
        <p:spPr>
          <a:xfrm>
            <a:off x="9614252" y="2183715"/>
            <a:ext cx="1835533" cy="470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spTree>
    <p:extLst>
      <p:ext uri="{BB962C8B-B14F-4D97-AF65-F5344CB8AC3E}">
        <p14:creationId xmlns:p14="http://schemas.microsoft.com/office/powerpoint/2010/main" val="248975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原因三：功能强大</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512" y="1720056"/>
            <a:ext cx="7038975" cy="4181475"/>
          </a:xfrm>
        </p:spPr>
      </p:pic>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39</a:t>
            </a:fld>
            <a:endParaRPr lang="zh-CN" altLang="en-US"/>
          </a:p>
        </p:txBody>
      </p:sp>
    </p:spTree>
    <p:extLst>
      <p:ext uri="{BB962C8B-B14F-4D97-AF65-F5344CB8AC3E}">
        <p14:creationId xmlns:p14="http://schemas.microsoft.com/office/powerpoint/2010/main" val="3965895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教学方式</a:t>
            </a:r>
            <a:endParaRPr lang="zh-CN" altLang="en-US" dirty="0"/>
          </a:p>
        </p:txBody>
      </p:sp>
      <p:sp>
        <p:nvSpPr>
          <p:cNvPr id="8" name="内容占位符 7"/>
          <p:cNvSpPr>
            <a:spLocks noGrp="1"/>
          </p:cNvSpPr>
          <p:nvPr>
            <p:ph idx="1"/>
          </p:nvPr>
        </p:nvSpPr>
        <p:spPr/>
        <p:txBody>
          <a:bodyPr/>
          <a:lstStyle/>
          <a:p>
            <a:r>
              <a:rPr lang="zh-CN" altLang="en-US" dirty="0" smtClean="0"/>
              <a:t>课堂教学（</a:t>
            </a:r>
            <a:r>
              <a:rPr lang="en-US" altLang="zh-CN" dirty="0" smtClean="0"/>
              <a:t>32</a:t>
            </a:r>
            <a:r>
              <a:rPr lang="zh-CN" altLang="en-US" dirty="0" smtClean="0"/>
              <a:t>课时）</a:t>
            </a:r>
            <a:endParaRPr lang="en-US" altLang="zh-CN" dirty="0" smtClean="0"/>
          </a:p>
          <a:p>
            <a:r>
              <a:rPr lang="zh-CN" altLang="en-US" dirty="0" smtClean="0"/>
              <a:t>上机实验（</a:t>
            </a:r>
            <a:r>
              <a:rPr lang="en-US" altLang="zh-CN" dirty="0" smtClean="0"/>
              <a:t>17</a:t>
            </a:r>
            <a:r>
              <a:rPr lang="zh-CN" altLang="en-US" dirty="0" smtClean="0"/>
              <a:t>课时）</a:t>
            </a:r>
            <a:endParaRPr lang="en-US" altLang="zh-CN" dirty="0" smtClean="0"/>
          </a:p>
          <a:p>
            <a:endParaRPr lang="zh-CN" altLang="en-US" dirty="0" smtClean="0"/>
          </a:p>
          <a:p>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085" y="2385391"/>
            <a:ext cx="6123715" cy="3458942"/>
          </a:xfrm>
          <a:prstGeom prst="rect">
            <a:avLst/>
          </a:prstGeom>
        </p:spPr>
      </p:pic>
      <p:sp>
        <p:nvSpPr>
          <p:cNvPr id="3" name="矩形 2"/>
          <p:cNvSpPr/>
          <p:nvPr/>
        </p:nvSpPr>
        <p:spPr>
          <a:xfrm>
            <a:off x="7785652" y="3544957"/>
            <a:ext cx="2670313" cy="178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9567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Python</a:t>
            </a:r>
            <a:r>
              <a:rPr lang="zh-CN" altLang="en-US" dirty="0"/>
              <a:t>语言</a:t>
            </a:r>
            <a:r>
              <a:rPr lang="zh-CN" altLang="en-US" dirty="0" smtClean="0"/>
              <a:t>概述</a:t>
            </a:r>
            <a:endParaRPr lang="zh-CN" altLang="en-US" dirty="0"/>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40</a:t>
            </a:fld>
            <a:endParaRPr lang="zh-CN" altLang="en-US"/>
          </a:p>
        </p:txBody>
      </p:sp>
    </p:spTree>
    <p:extLst>
      <p:ext uri="{BB962C8B-B14F-4D97-AF65-F5344CB8AC3E}">
        <p14:creationId xmlns:p14="http://schemas.microsoft.com/office/powerpoint/2010/main" val="287190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half" idx="1"/>
          </p:nvPr>
        </p:nvSpPr>
        <p:spPr>
          <a:xfrm>
            <a:off x="838200" y="1444496"/>
            <a:ext cx="5887278" cy="4732467"/>
          </a:xfrm>
        </p:spPr>
        <p:txBody>
          <a:bodyPr/>
          <a:lstStyle/>
          <a:p>
            <a:r>
              <a:rPr lang="en-US" altLang="zh-CN" dirty="0"/>
              <a:t>Guido van Rossum</a:t>
            </a:r>
          </a:p>
          <a:p>
            <a:endParaRPr lang="en-US" altLang="zh-CN" dirty="0"/>
          </a:p>
          <a:p>
            <a:r>
              <a:rPr lang="en-US" altLang="zh-CN" dirty="0"/>
              <a:t>Python</a:t>
            </a:r>
            <a:r>
              <a:rPr lang="zh-CN" altLang="en-US" dirty="0"/>
              <a:t>语言创立</a:t>
            </a:r>
            <a:r>
              <a:rPr lang="zh-CN" altLang="en-US" dirty="0" smtClean="0"/>
              <a:t>者（</a:t>
            </a:r>
            <a:r>
              <a:rPr lang="en-US" altLang="zh-CN" dirty="0" smtClean="0"/>
              <a:t>1990</a:t>
            </a:r>
            <a:r>
              <a:rPr lang="zh-CN" altLang="en-US" dirty="0" smtClean="0"/>
              <a:t>年）</a:t>
            </a:r>
            <a:endParaRPr lang="zh-CN" altLang="en-US" dirty="0"/>
          </a:p>
          <a:p>
            <a:endParaRPr lang="zh-CN" altLang="en-US" dirty="0"/>
          </a:p>
          <a:p>
            <a:r>
              <a:rPr lang="en-US" altLang="zh-CN" dirty="0"/>
              <a:t>2002</a:t>
            </a:r>
            <a:r>
              <a:rPr lang="zh-CN" altLang="en-US" dirty="0" smtClean="0"/>
              <a:t>年</a:t>
            </a:r>
            <a:r>
              <a:rPr lang="en-US" altLang="zh-CN" dirty="0" smtClean="0"/>
              <a:t>-2010</a:t>
            </a:r>
            <a:r>
              <a:rPr lang="zh-CN" altLang="en-US" dirty="0" smtClean="0"/>
              <a:t>年，</a:t>
            </a:r>
            <a:r>
              <a:rPr lang="en-US" altLang="zh-CN" dirty="0"/>
              <a:t>Python  2.x</a:t>
            </a:r>
          </a:p>
          <a:p>
            <a:endParaRPr lang="en-US" altLang="zh-CN" dirty="0"/>
          </a:p>
          <a:p>
            <a:r>
              <a:rPr lang="en-US" altLang="zh-CN" dirty="0"/>
              <a:t>2008</a:t>
            </a:r>
            <a:r>
              <a:rPr lang="zh-CN" altLang="en-US" dirty="0" smtClean="0"/>
              <a:t>年</a:t>
            </a:r>
            <a:r>
              <a:rPr lang="en-US" altLang="zh-CN" dirty="0" smtClean="0"/>
              <a:t>-</a:t>
            </a:r>
            <a:r>
              <a:rPr lang="zh-CN" altLang="en-US" dirty="0" smtClean="0"/>
              <a:t>至今，</a:t>
            </a:r>
            <a:r>
              <a:rPr lang="en-US" altLang="zh-CN" dirty="0"/>
              <a:t>Python  3.x</a:t>
            </a:r>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41</a:t>
            </a:fld>
            <a:endParaRPr lang="zh-CN" altLang="en-US"/>
          </a:p>
        </p:txBody>
      </p:sp>
      <p:sp>
        <p:nvSpPr>
          <p:cNvPr id="2" name="标题 1"/>
          <p:cNvSpPr>
            <a:spLocks noGrp="1"/>
          </p:cNvSpPr>
          <p:nvPr>
            <p:ph type="title"/>
          </p:nvPr>
        </p:nvSpPr>
        <p:spPr/>
        <p:txBody>
          <a:bodyPr>
            <a:normAutofit/>
          </a:bodyPr>
          <a:lstStyle/>
          <a:p>
            <a:r>
              <a:rPr lang="en-US" altLang="zh-CN" dirty="0" smtClean="0"/>
              <a:t>Python</a:t>
            </a:r>
            <a:r>
              <a:rPr lang="zh-CN" altLang="en-US" dirty="0"/>
              <a:t>语言</a:t>
            </a:r>
            <a:r>
              <a:rPr lang="zh-CN" altLang="en-US" dirty="0" smtClean="0"/>
              <a:t>概述</a:t>
            </a:r>
            <a:endParaRPr lang="zh-CN" altLang="en-US" dirty="0"/>
          </a:p>
        </p:txBody>
      </p:sp>
      <p:pic>
        <p:nvPicPr>
          <p:cNvPr id="9"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81825" y="1575318"/>
            <a:ext cx="3562350" cy="3848100"/>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1731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编写</a:t>
            </a:r>
            <a:r>
              <a:rPr lang="en-US" altLang="zh-CN" dirty="0" smtClean="0"/>
              <a:t>Hello</a:t>
            </a:r>
            <a:r>
              <a:rPr lang="zh-CN" altLang="en-US" dirty="0" smtClean="0"/>
              <a:t>程序</a:t>
            </a:r>
            <a:endParaRPr lang="zh-CN" altLang="en-US" dirty="0"/>
          </a:p>
        </p:txBody>
      </p:sp>
      <p:sp>
        <p:nvSpPr>
          <p:cNvPr id="8" name="内容占位符 7"/>
          <p:cNvSpPr>
            <a:spLocks noGrp="1"/>
          </p:cNvSpPr>
          <p:nvPr>
            <p:ph idx="1"/>
          </p:nvPr>
        </p:nvSpPr>
        <p:spPr/>
        <p:txBody>
          <a:bodyPr/>
          <a:lstStyle/>
          <a:p>
            <a:r>
              <a:rPr lang="zh-CN" altLang="en-US" dirty="0"/>
              <a:t>使用</a:t>
            </a:r>
            <a:r>
              <a:rPr lang="en-US" altLang="zh-CN" dirty="0"/>
              <a:t>Python</a:t>
            </a:r>
            <a:r>
              <a:rPr lang="zh-CN" altLang="en-US" dirty="0"/>
              <a:t>语言编写的</a:t>
            </a:r>
            <a:r>
              <a:rPr lang="en-US" altLang="zh-CN" dirty="0"/>
              <a:t>Hello</a:t>
            </a:r>
            <a:r>
              <a:rPr lang="zh-CN" altLang="en-US" dirty="0"/>
              <a:t>程序只有一行代码</a:t>
            </a:r>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第一行的“</a:t>
            </a:r>
            <a:r>
              <a:rPr lang="en-US" altLang="zh-CN" dirty="0"/>
              <a:t>&gt;&gt;&gt;”</a:t>
            </a:r>
            <a:r>
              <a:rPr lang="zh-CN" altLang="en-US" dirty="0"/>
              <a:t>是</a:t>
            </a:r>
            <a:r>
              <a:rPr lang="en-US" altLang="zh-CN" dirty="0"/>
              <a:t>Python</a:t>
            </a:r>
            <a:r>
              <a:rPr lang="zh-CN" altLang="en-US" dirty="0"/>
              <a:t>语言运行环境的提示符</a:t>
            </a:r>
          </a:p>
          <a:p>
            <a:r>
              <a:rPr lang="zh-CN" altLang="en-US" dirty="0"/>
              <a:t>第二行是</a:t>
            </a:r>
            <a:r>
              <a:rPr lang="en-US" altLang="zh-CN" dirty="0"/>
              <a:t>Python</a:t>
            </a:r>
            <a:r>
              <a:rPr lang="zh-CN" altLang="en-US" dirty="0"/>
              <a:t>语句的执行结果</a:t>
            </a:r>
          </a:p>
          <a:p>
            <a:endParaRPr lang="zh-CN" altLang="en-US" dirty="0"/>
          </a:p>
        </p:txBody>
      </p:sp>
      <p:sp>
        <p:nvSpPr>
          <p:cNvPr id="4" name="日期占位符 3"/>
          <p:cNvSpPr>
            <a:spLocks noGrp="1"/>
          </p:cNvSpPr>
          <p:nvPr>
            <p:ph type="dt" sz="half" idx="10"/>
          </p:nvPr>
        </p:nvSpPr>
        <p:spPr/>
        <p:txBody>
          <a:bodyPr/>
          <a:lstStyle/>
          <a:p>
            <a:fld id="{6881B41B-6A88-4A3C-9234-65AB5F077EC2}"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42</a:t>
            </a:fld>
            <a:endParaRPr lang="zh-CN" altLang="en-US"/>
          </a:p>
        </p:txBody>
      </p:sp>
      <p:sp>
        <p:nvSpPr>
          <p:cNvPr id="9" name="矩形 8"/>
          <p:cNvSpPr/>
          <p:nvPr/>
        </p:nvSpPr>
        <p:spPr>
          <a:xfrm>
            <a:off x="1543879" y="2704172"/>
            <a:ext cx="8600660" cy="1444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t>&gt;&gt;&gt;print("Hello World")</a:t>
            </a:r>
          </a:p>
          <a:p>
            <a:r>
              <a:rPr lang="en-US" altLang="zh-CN" sz="3200" dirty="0"/>
              <a:t>Hello World</a:t>
            </a:r>
          </a:p>
        </p:txBody>
      </p:sp>
    </p:spTree>
    <p:extLst>
      <p:ext uri="{BB962C8B-B14F-4D97-AF65-F5344CB8AC3E}">
        <p14:creationId xmlns:p14="http://schemas.microsoft.com/office/powerpoint/2010/main" val="38937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a:t>
            </a:r>
            <a:r>
              <a:rPr lang="zh-CN" altLang="en-US" dirty="0"/>
              <a:t>语言特点</a:t>
            </a:r>
          </a:p>
        </p:txBody>
      </p:sp>
      <p:sp>
        <p:nvSpPr>
          <p:cNvPr id="3" name="内容占位符 2"/>
          <p:cNvSpPr>
            <a:spLocks noGrp="1"/>
          </p:cNvSpPr>
          <p:nvPr>
            <p:ph idx="1"/>
          </p:nvPr>
        </p:nvSpPr>
        <p:spPr/>
        <p:txBody>
          <a:bodyPr/>
          <a:lstStyle/>
          <a:p>
            <a:r>
              <a:rPr lang="zh-CN" altLang="en-US" dirty="0"/>
              <a:t>语法简洁，强制可读</a:t>
            </a:r>
          </a:p>
          <a:p>
            <a:pPr lvl="1"/>
            <a:r>
              <a:rPr lang="zh-CN" altLang="en-US" dirty="0"/>
              <a:t>其他高级语言</a:t>
            </a:r>
            <a:r>
              <a:rPr lang="zh-CN" altLang="en-US" dirty="0" smtClean="0"/>
              <a:t>的</a:t>
            </a:r>
            <a:r>
              <a:rPr lang="en-US" altLang="zh-CN" dirty="0" smtClean="0"/>
              <a:t>1/5~1/10</a:t>
            </a:r>
            <a:endParaRPr lang="en-US" altLang="zh-CN" dirty="0"/>
          </a:p>
          <a:p>
            <a:r>
              <a:rPr lang="zh-CN" altLang="en-US" dirty="0"/>
              <a:t>脚本语言，与操作系统平台无关</a:t>
            </a:r>
          </a:p>
          <a:p>
            <a:r>
              <a:rPr lang="zh-CN" altLang="en-US" dirty="0"/>
              <a:t>灵活通用，具有优异的扩展性</a:t>
            </a:r>
          </a:p>
          <a:p>
            <a:pPr lvl="1"/>
            <a:r>
              <a:rPr lang="zh-CN" altLang="en-US" dirty="0"/>
              <a:t>科学计算、数据处理、人工智能等等</a:t>
            </a:r>
          </a:p>
          <a:p>
            <a:r>
              <a:rPr lang="zh-CN" altLang="en-US" dirty="0"/>
              <a:t>开源，具有丰富的类库</a:t>
            </a:r>
          </a:p>
          <a:p>
            <a:pPr lvl="1"/>
            <a:r>
              <a:rPr lang="zh-CN" altLang="en-US" dirty="0"/>
              <a:t>几百个内置库和函数库</a:t>
            </a:r>
          </a:p>
          <a:p>
            <a:pPr lvl="1"/>
            <a:r>
              <a:rPr lang="zh-CN" altLang="en-US" dirty="0"/>
              <a:t>十几万个第三方库</a:t>
            </a:r>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43</a:t>
            </a:fld>
            <a:endParaRPr lang="zh-CN" altLang="en-US"/>
          </a:p>
        </p:txBody>
      </p:sp>
    </p:spTree>
    <p:extLst>
      <p:ext uri="{BB962C8B-B14F-4D97-AF65-F5344CB8AC3E}">
        <p14:creationId xmlns:p14="http://schemas.microsoft.com/office/powerpoint/2010/main" val="1406241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smtClean="0"/>
              <a:t>Python</a:t>
            </a:r>
            <a:r>
              <a:rPr lang="zh-CN" altLang="en-US" dirty="0"/>
              <a:t>语言开发环境</a:t>
            </a:r>
            <a:r>
              <a:rPr lang="zh-CN" altLang="en-US" dirty="0" smtClean="0"/>
              <a:t>配置</a:t>
            </a:r>
            <a:endParaRPr lang="zh-CN" altLang="en-US" dirty="0"/>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44</a:t>
            </a:fld>
            <a:endParaRPr lang="zh-CN" altLang="en-US"/>
          </a:p>
        </p:txBody>
      </p:sp>
    </p:spTree>
    <p:extLst>
      <p:ext uri="{BB962C8B-B14F-4D97-AF65-F5344CB8AC3E}">
        <p14:creationId xmlns:p14="http://schemas.microsoft.com/office/powerpoint/2010/main" val="1532698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安装</a:t>
            </a:r>
          </a:p>
        </p:txBody>
      </p:sp>
      <p:sp>
        <p:nvSpPr>
          <p:cNvPr id="8" name="内容占位符 7"/>
          <p:cNvSpPr>
            <a:spLocks noGrp="1"/>
          </p:cNvSpPr>
          <p:nvPr>
            <p:ph idx="1"/>
          </p:nvPr>
        </p:nvSpPr>
        <p:spPr/>
        <p:txBody>
          <a:bodyPr/>
          <a:lstStyle/>
          <a:p>
            <a:r>
              <a:rPr lang="zh-CN" altLang="en-US" dirty="0"/>
              <a:t>下载并安装</a:t>
            </a:r>
            <a:r>
              <a:rPr lang="en-US" altLang="zh-CN" dirty="0"/>
              <a:t>Python</a:t>
            </a:r>
            <a:r>
              <a:rPr lang="zh-CN" altLang="en-US" dirty="0"/>
              <a:t>基本开发和</a:t>
            </a:r>
            <a:r>
              <a:rPr lang="zh-CN" altLang="en-US" dirty="0" smtClean="0"/>
              <a:t>运行环境</a:t>
            </a:r>
            <a:endParaRPr lang="zh-CN" altLang="en-US" dirty="0"/>
          </a:p>
          <a:p>
            <a:r>
              <a:rPr lang="en-US" altLang="zh-CN" dirty="0"/>
              <a:t>Python</a:t>
            </a:r>
            <a:r>
              <a:rPr lang="zh-CN" altLang="en-US" dirty="0"/>
              <a:t>主页网址：</a:t>
            </a:r>
            <a:r>
              <a:rPr lang="en-US" altLang="zh-CN" dirty="0"/>
              <a:t>www.python.org/downloads/</a:t>
            </a:r>
          </a:p>
          <a:p>
            <a:r>
              <a:rPr lang="zh-CN" altLang="en-US" dirty="0"/>
              <a:t>根据操作系统不同选择不同版本</a:t>
            </a:r>
          </a:p>
          <a:p>
            <a:r>
              <a:rPr lang="zh-CN" altLang="en-US" dirty="0"/>
              <a:t>下载相应的</a:t>
            </a:r>
            <a:r>
              <a:rPr lang="en-US" altLang="zh-CN" dirty="0"/>
              <a:t>Python </a:t>
            </a:r>
            <a:r>
              <a:rPr lang="en-US" altLang="zh-CN" dirty="0" smtClean="0"/>
              <a:t>3.5</a:t>
            </a:r>
            <a:r>
              <a:rPr lang="zh-CN" altLang="en-US" dirty="0" smtClean="0"/>
              <a:t>以上系列</a:t>
            </a:r>
            <a:r>
              <a:rPr lang="zh-CN" altLang="en-US" dirty="0"/>
              <a:t>版本程序</a:t>
            </a:r>
          </a:p>
          <a:p>
            <a:endParaRPr lang="zh-CN" altLang="en-US" dirty="0"/>
          </a:p>
          <a:p>
            <a:endParaRPr lang="zh-CN" altLang="en-US" dirty="0"/>
          </a:p>
        </p:txBody>
      </p:sp>
      <p:sp>
        <p:nvSpPr>
          <p:cNvPr id="4" name="日期占位符 3"/>
          <p:cNvSpPr>
            <a:spLocks noGrp="1"/>
          </p:cNvSpPr>
          <p:nvPr>
            <p:ph type="dt" sz="half" idx="10"/>
          </p:nvPr>
        </p:nvSpPr>
        <p:spPr/>
        <p:txBody>
          <a:bodyPr/>
          <a:lstStyle/>
          <a:p>
            <a:fld id="{3DA9E9CE-5ED9-418B-BE79-9A22F248737F}"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45</a:t>
            </a:fld>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3207" y="3729203"/>
            <a:ext cx="6765586" cy="2537453"/>
          </a:xfrm>
          <a:prstGeom prst="rect">
            <a:avLst/>
          </a:prstGeom>
        </p:spPr>
      </p:pic>
    </p:spTree>
    <p:extLst>
      <p:ext uri="{BB962C8B-B14F-4D97-AF65-F5344CB8AC3E}">
        <p14:creationId xmlns:p14="http://schemas.microsoft.com/office/powerpoint/2010/main" val="1532877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安装</a:t>
            </a: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46</a:t>
            </a:fld>
            <a:endParaRPr lang="zh-CN" altLang="en-US"/>
          </a:p>
        </p:txBody>
      </p:sp>
      <p:pic>
        <p:nvPicPr>
          <p:cNvPr id="7" name="图片 6"/>
          <p:cNvPicPr>
            <a:picLocks noChangeAspect="1"/>
          </p:cNvPicPr>
          <p:nvPr/>
        </p:nvPicPr>
        <p:blipFill>
          <a:blip r:embed="rId2"/>
          <a:stretch>
            <a:fillRect/>
          </a:stretch>
        </p:blipFill>
        <p:spPr>
          <a:xfrm>
            <a:off x="2209800" y="1444496"/>
            <a:ext cx="7924800" cy="4876800"/>
          </a:xfrm>
          <a:prstGeom prst="rect">
            <a:avLst/>
          </a:prstGeom>
        </p:spPr>
      </p:pic>
    </p:spTree>
    <p:extLst>
      <p:ext uri="{BB962C8B-B14F-4D97-AF65-F5344CB8AC3E}">
        <p14:creationId xmlns:p14="http://schemas.microsoft.com/office/powerpoint/2010/main" val="364258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运行程序（</a:t>
            </a:r>
            <a:r>
              <a:rPr lang="en-US" altLang="zh-CN" dirty="0"/>
              <a:t>1</a:t>
            </a:r>
            <a:r>
              <a:rPr lang="zh-CN" altLang="en-US" dirty="0"/>
              <a:t>）</a:t>
            </a:r>
          </a:p>
        </p:txBody>
      </p:sp>
      <p:sp>
        <p:nvSpPr>
          <p:cNvPr id="3" name="内容占位符 2"/>
          <p:cNvSpPr>
            <a:spLocks noGrp="1"/>
          </p:cNvSpPr>
          <p:nvPr>
            <p:ph idx="1"/>
          </p:nvPr>
        </p:nvSpPr>
        <p:spPr/>
        <p:txBody>
          <a:bodyPr/>
          <a:lstStyle/>
          <a:p>
            <a:r>
              <a:rPr lang="zh-CN" altLang="en-US" dirty="0"/>
              <a:t>启动</a:t>
            </a:r>
            <a:r>
              <a:rPr lang="en-US" altLang="zh-CN" dirty="0"/>
              <a:t>Windows</a:t>
            </a:r>
            <a:r>
              <a:rPr lang="zh-CN" altLang="en-US" dirty="0"/>
              <a:t>命令行工具，输入</a:t>
            </a:r>
            <a:r>
              <a:rPr lang="en-US" altLang="zh-CN" dirty="0"/>
              <a:t>python</a:t>
            </a:r>
          </a:p>
          <a:p>
            <a:pPr lvl="1"/>
            <a:r>
              <a:rPr lang="zh-CN" altLang="en-US" dirty="0"/>
              <a:t>进入</a:t>
            </a:r>
            <a:r>
              <a:rPr lang="en-US" altLang="zh-CN" dirty="0"/>
              <a:t>Python</a:t>
            </a:r>
            <a:r>
              <a:rPr lang="zh-CN" altLang="en-US" dirty="0"/>
              <a:t>交互运行环境</a:t>
            </a:r>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47</a:t>
            </a:fld>
            <a:endParaRPr lang="zh-CN" altLang="en-US"/>
          </a:p>
        </p:txBody>
      </p:sp>
      <p:pic>
        <p:nvPicPr>
          <p:cNvPr id="7" name="图片 6"/>
          <p:cNvPicPr>
            <a:picLocks noChangeAspect="1"/>
          </p:cNvPicPr>
          <p:nvPr/>
        </p:nvPicPr>
        <p:blipFill>
          <a:blip r:embed="rId2"/>
          <a:stretch>
            <a:fillRect/>
          </a:stretch>
        </p:blipFill>
        <p:spPr>
          <a:xfrm>
            <a:off x="2752725" y="2413000"/>
            <a:ext cx="6686550" cy="3943350"/>
          </a:xfrm>
          <a:prstGeom prst="rect">
            <a:avLst/>
          </a:prstGeom>
        </p:spPr>
      </p:pic>
    </p:spTree>
    <p:extLst>
      <p:ext uri="{BB962C8B-B14F-4D97-AF65-F5344CB8AC3E}">
        <p14:creationId xmlns:p14="http://schemas.microsoft.com/office/powerpoint/2010/main" val="16435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运行程序（</a:t>
            </a:r>
            <a:r>
              <a:rPr lang="en-US" altLang="zh-CN" dirty="0"/>
              <a:t>2</a:t>
            </a:r>
            <a:r>
              <a:rPr lang="zh-CN" altLang="en-US" dirty="0"/>
              <a:t>）</a:t>
            </a:r>
          </a:p>
        </p:txBody>
      </p:sp>
      <p:sp>
        <p:nvSpPr>
          <p:cNvPr id="3" name="内容占位符 2"/>
          <p:cNvSpPr>
            <a:spLocks noGrp="1"/>
          </p:cNvSpPr>
          <p:nvPr>
            <p:ph idx="1"/>
          </p:nvPr>
        </p:nvSpPr>
        <p:spPr/>
        <p:txBody>
          <a:bodyPr/>
          <a:lstStyle/>
          <a:p>
            <a:r>
              <a:rPr lang="zh-CN" altLang="en-US" dirty="0"/>
              <a:t>调用</a:t>
            </a:r>
            <a:r>
              <a:rPr lang="en-US" altLang="zh-CN" dirty="0"/>
              <a:t>IDLE</a:t>
            </a:r>
            <a:r>
              <a:rPr lang="zh-CN" altLang="en-US" dirty="0"/>
              <a:t>启动</a:t>
            </a:r>
            <a:r>
              <a:rPr lang="en-US" altLang="zh-CN" dirty="0"/>
              <a:t>Python</a:t>
            </a:r>
            <a:r>
              <a:rPr lang="zh-CN" altLang="en-US" dirty="0"/>
              <a:t>交互运行环境</a:t>
            </a:r>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48</a:t>
            </a:fld>
            <a:endParaRPr lang="zh-CN" altLang="en-US"/>
          </a:p>
        </p:txBody>
      </p:sp>
      <p:pic>
        <p:nvPicPr>
          <p:cNvPr id="7" name="图片 6"/>
          <p:cNvPicPr>
            <a:picLocks noChangeAspect="1"/>
          </p:cNvPicPr>
          <p:nvPr/>
        </p:nvPicPr>
        <p:blipFill>
          <a:blip r:embed="rId2"/>
          <a:stretch>
            <a:fillRect/>
          </a:stretch>
        </p:blipFill>
        <p:spPr>
          <a:xfrm>
            <a:off x="838200" y="2278413"/>
            <a:ext cx="6507047" cy="3426647"/>
          </a:xfrm>
          <a:prstGeom prst="rect">
            <a:avLst/>
          </a:prstGeom>
        </p:spPr>
      </p:pic>
      <p:sp>
        <p:nvSpPr>
          <p:cNvPr id="8" name="文本框 7"/>
          <p:cNvSpPr txBox="1"/>
          <p:nvPr/>
        </p:nvSpPr>
        <p:spPr>
          <a:xfrm>
            <a:off x="8045464" y="4098821"/>
            <a:ext cx="2608118" cy="1384995"/>
          </a:xfrm>
          <a:prstGeom prst="rect">
            <a:avLst/>
          </a:prstGeom>
          <a:noFill/>
        </p:spPr>
        <p:txBody>
          <a:bodyPr wrap="square" rtlCol="0">
            <a:spAutoFit/>
          </a:bodyPr>
          <a:lstStyle/>
          <a:p>
            <a:r>
              <a:rPr lang="zh-CN" altLang="en-US" sz="2800" dirty="0" smtClean="0"/>
              <a:t>输入一行或多行程序，回车即运行</a:t>
            </a:r>
            <a:endParaRPr lang="zh-CN" altLang="en-US" sz="2800" dirty="0"/>
          </a:p>
        </p:txBody>
      </p:sp>
    </p:spTree>
    <p:extLst>
      <p:ext uri="{BB962C8B-B14F-4D97-AF65-F5344CB8AC3E}">
        <p14:creationId xmlns:p14="http://schemas.microsoft.com/office/powerpoint/2010/main" val="2399320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运行程序（</a:t>
            </a:r>
            <a:r>
              <a:rPr lang="en-US" altLang="zh-CN" dirty="0"/>
              <a:t>3</a:t>
            </a:r>
            <a:r>
              <a:rPr lang="zh-CN" altLang="en-US" dirty="0"/>
              <a:t>）</a:t>
            </a:r>
          </a:p>
        </p:txBody>
      </p:sp>
      <p:sp>
        <p:nvSpPr>
          <p:cNvPr id="3" name="内容占位符 2"/>
          <p:cNvSpPr>
            <a:spLocks noGrp="1"/>
          </p:cNvSpPr>
          <p:nvPr>
            <p:ph idx="1"/>
          </p:nvPr>
        </p:nvSpPr>
        <p:spPr/>
        <p:txBody>
          <a:bodyPr/>
          <a:lstStyle/>
          <a:p>
            <a:r>
              <a:rPr lang="zh-CN" altLang="en-US" dirty="0"/>
              <a:t>使用</a:t>
            </a:r>
            <a:r>
              <a:rPr lang="en-US" altLang="zh-CN" dirty="0"/>
              <a:t>IDLE</a:t>
            </a:r>
            <a:r>
              <a:rPr lang="zh-CN" altLang="en-US" dirty="0"/>
              <a:t>，编辑程序文件，运行</a:t>
            </a:r>
          </a:p>
          <a:p>
            <a:pPr lvl="1"/>
            <a:r>
              <a:rPr lang="zh-CN" altLang="en-US" dirty="0"/>
              <a:t>“</a:t>
            </a:r>
            <a:r>
              <a:rPr lang="en-US" altLang="zh-CN" dirty="0"/>
              <a:t>File”-&gt;”New File”, </a:t>
            </a:r>
            <a:r>
              <a:rPr lang="zh-CN" altLang="en-US" dirty="0"/>
              <a:t>打开文件编辑窗口</a:t>
            </a:r>
          </a:p>
          <a:p>
            <a:pPr lvl="1"/>
            <a:r>
              <a:rPr lang="zh-CN" altLang="en-US" dirty="0"/>
              <a:t>编写“***</a:t>
            </a:r>
            <a:r>
              <a:rPr lang="en-US" altLang="zh-CN" dirty="0"/>
              <a:t>.</a:t>
            </a:r>
            <a:r>
              <a:rPr lang="en-US" altLang="zh-CN" dirty="0" err="1"/>
              <a:t>py</a:t>
            </a:r>
            <a:r>
              <a:rPr lang="en-US" altLang="zh-CN" dirty="0"/>
              <a:t>”</a:t>
            </a:r>
            <a:r>
              <a:rPr lang="zh-CN" altLang="en-US" dirty="0"/>
              <a:t>程序文件</a:t>
            </a:r>
          </a:p>
          <a:p>
            <a:pPr lvl="1"/>
            <a:r>
              <a:rPr lang="zh-CN" altLang="en-US" dirty="0"/>
              <a:t>“</a:t>
            </a:r>
            <a:r>
              <a:rPr lang="en-US" altLang="zh-CN" dirty="0"/>
              <a:t>Run”-&gt;”Run Module” </a:t>
            </a:r>
            <a:r>
              <a:rPr lang="zh-CN" altLang="en-US" dirty="0"/>
              <a:t>运行程序，查看结果</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49</a:t>
            </a:fld>
            <a:endParaRPr lang="zh-CN" altLang="en-US"/>
          </a:p>
        </p:txBody>
      </p:sp>
    </p:spTree>
    <p:extLst>
      <p:ext uri="{BB962C8B-B14F-4D97-AF65-F5344CB8AC3E}">
        <p14:creationId xmlns:p14="http://schemas.microsoft.com/office/powerpoint/2010/main" val="472075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学习内容</a:t>
            </a:r>
            <a:endParaRPr lang="zh-CN" altLang="en-US" dirty="0"/>
          </a:p>
        </p:txBody>
      </p:sp>
      <p:sp>
        <p:nvSpPr>
          <p:cNvPr id="9" name="内容占位符 8"/>
          <p:cNvSpPr>
            <a:spLocks noGrp="1"/>
          </p:cNvSpPr>
          <p:nvPr>
            <p:ph idx="1"/>
          </p:nvPr>
        </p:nvSpPr>
        <p:spPr/>
        <p:txBody>
          <a:bodyPr>
            <a:normAutofit lnSpcReduction="10000"/>
          </a:bodyPr>
          <a:lstStyle/>
          <a:p>
            <a:r>
              <a:rPr lang="zh-CN" altLang="en-US" dirty="0"/>
              <a:t>第一章：</a:t>
            </a:r>
            <a:r>
              <a:rPr lang="en-US" altLang="zh-CN" dirty="0"/>
              <a:t>Python</a:t>
            </a:r>
            <a:r>
              <a:rPr lang="zh-CN" altLang="en-US" dirty="0"/>
              <a:t>语言及其编程</a:t>
            </a:r>
            <a:r>
              <a:rPr lang="zh-CN" altLang="en-US" dirty="0" smtClean="0"/>
              <a:t>环境</a:t>
            </a:r>
            <a:endParaRPr lang="en-US" altLang="zh-CN" dirty="0" smtClean="0"/>
          </a:p>
          <a:p>
            <a:r>
              <a:rPr lang="zh-CN" altLang="en-US" dirty="0" smtClean="0"/>
              <a:t>第二</a:t>
            </a:r>
            <a:r>
              <a:rPr lang="zh-CN" altLang="en-US" dirty="0"/>
              <a:t>章：</a:t>
            </a:r>
            <a:r>
              <a:rPr lang="en-US" altLang="zh-CN" dirty="0"/>
              <a:t>Python</a:t>
            </a:r>
            <a:r>
              <a:rPr lang="zh-CN" altLang="en-US" dirty="0"/>
              <a:t>程序的基本</a:t>
            </a:r>
            <a:r>
              <a:rPr lang="zh-CN" altLang="en-US" dirty="0" smtClean="0"/>
              <a:t>语法</a:t>
            </a:r>
            <a:endParaRPr lang="en-US" altLang="zh-CN" dirty="0" smtClean="0"/>
          </a:p>
          <a:p>
            <a:r>
              <a:rPr lang="zh-CN" altLang="en-US" dirty="0"/>
              <a:t>第三章：</a:t>
            </a:r>
            <a:r>
              <a:rPr lang="en-US" altLang="zh-CN" dirty="0"/>
              <a:t>Python</a:t>
            </a:r>
            <a:r>
              <a:rPr lang="zh-CN" altLang="en-US" dirty="0"/>
              <a:t>程序的基本流程</a:t>
            </a:r>
            <a:r>
              <a:rPr lang="zh-CN" altLang="en-US" dirty="0" smtClean="0"/>
              <a:t>控制</a:t>
            </a:r>
            <a:endParaRPr lang="en-US" altLang="zh-CN" dirty="0" smtClean="0"/>
          </a:p>
          <a:p>
            <a:r>
              <a:rPr lang="zh-CN" altLang="en-US" dirty="0"/>
              <a:t>第四章：</a:t>
            </a:r>
            <a:r>
              <a:rPr lang="en-US" altLang="zh-CN" dirty="0"/>
              <a:t>Python</a:t>
            </a:r>
            <a:r>
              <a:rPr lang="zh-CN" altLang="en-US" dirty="0"/>
              <a:t>的特征</a:t>
            </a:r>
            <a:r>
              <a:rPr lang="zh-CN" altLang="en-US" dirty="0" smtClean="0"/>
              <a:t>数据类型</a:t>
            </a:r>
            <a:endParaRPr lang="en-US" altLang="zh-CN" dirty="0" smtClean="0"/>
          </a:p>
          <a:p>
            <a:r>
              <a:rPr lang="zh-CN" altLang="en-US" dirty="0"/>
              <a:t>第五章：</a:t>
            </a:r>
            <a:r>
              <a:rPr lang="zh-CN" altLang="en-US" dirty="0" smtClean="0"/>
              <a:t>文件</a:t>
            </a:r>
            <a:endParaRPr lang="en-US" altLang="zh-CN" dirty="0" smtClean="0"/>
          </a:p>
          <a:p>
            <a:r>
              <a:rPr lang="zh-CN" altLang="en-US" dirty="0"/>
              <a:t>第六章：</a:t>
            </a:r>
            <a:r>
              <a:rPr lang="zh-CN" altLang="en-US" dirty="0" smtClean="0"/>
              <a:t>函数</a:t>
            </a:r>
            <a:endParaRPr lang="en-US" altLang="zh-CN" dirty="0" smtClean="0"/>
          </a:p>
          <a:p>
            <a:r>
              <a:rPr lang="zh-CN" altLang="en-US" dirty="0"/>
              <a:t>第七章：面向对象的</a:t>
            </a:r>
            <a:r>
              <a:rPr lang="zh-CN" altLang="en-US" dirty="0" smtClean="0"/>
              <a:t>程序设计</a:t>
            </a:r>
            <a:endParaRPr lang="en-US" altLang="zh-CN" dirty="0" smtClean="0"/>
          </a:p>
          <a:p>
            <a:r>
              <a:rPr lang="zh-CN" altLang="en-US" dirty="0"/>
              <a:t>第八章：图形化界面</a:t>
            </a:r>
            <a:r>
              <a:rPr lang="zh-CN" altLang="en-US" dirty="0" smtClean="0"/>
              <a:t>设计</a:t>
            </a:r>
            <a:endParaRPr lang="en-US" altLang="zh-CN" dirty="0" smtClean="0"/>
          </a:p>
          <a:p>
            <a:r>
              <a:rPr lang="zh-CN" altLang="en-US" dirty="0"/>
              <a:t>第九章：图像绘制</a:t>
            </a:r>
          </a:p>
        </p:txBody>
      </p:sp>
      <p:sp>
        <p:nvSpPr>
          <p:cNvPr id="4" name="日期占位符 3"/>
          <p:cNvSpPr>
            <a:spLocks noGrp="1"/>
          </p:cNvSpPr>
          <p:nvPr>
            <p:ph type="dt" sz="half" idx="10"/>
          </p:nvPr>
        </p:nvSpPr>
        <p:spPr/>
        <p:txBody>
          <a:bodyPr/>
          <a:lstStyle/>
          <a:p>
            <a:fld id="{6881B41B-6A88-4A3C-9234-65AB5F077EC2}"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a:t>
            </a:fld>
            <a:endParaRPr lang="zh-CN" altLang="en-US"/>
          </a:p>
        </p:txBody>
      </p:sp>
    </p:spTree>
    <p:extLst>
      <p:ext uri="{BB962C8B-B14F-4D97-AF65-F5344CB8AC3E}">
        <p14:creationId xmlns:p14="http://schemas.microsoft.com/office/powerpoint/2010/main" val="3519218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运行程序（</a:t>
            </a:r>
            <a:r>
              <a:rPr lang="en-US" altLang="zh-CN" dirty="0"/>
              <a:t>4</a:t>
            </a:r>
            <a:r>
              <a:rPr lang="zh-CN" altLang="en-US" dirty="0"/>
              <a:t>）</a:t>
            </a:r>
          </a:p>
        </p:txBody>
      </p:sp>
      <p:sp>
        <p:nvSpPr>
          <p:cNvPr id="3" name="内容占位符 2"/>
          <p:cNvSpPr>
            <a:spLocks noGrp="1"/>
          </p:cNvSpPr>
          <p:nvPr>
            <p:ph idx="1"/>
          </p:nvPr>
        </p:nvSpPr>
        <p:spPr/>
        <p:txBody>
          <a:bodyPr/>
          <a:lstStyle/>
          <a:p>
            <a:r>
              <a:rPr lang="zh-CN" altLang="en-US" dirty="0"/>
              <a:t>将</a:t>
            </a:r>
            <a:r>
              <a:rPr lang="en-US" altLang="zh-CN" dirty="0"/>
              <a:t>Python</a:t>
            </a:r>
            <a:r>
              <a:rPr lang="zh-CN" altLang="en-US" dirty="0"/>
              <a:t>集成到</a:t>
            </a:r>
            <a:r>
              <a:rPr lang="en-US" altLang="zh-CN" dirty="0"/>
              <a:t>Eclipse</a:t>
            </a:r>
            <a:r>
              <a:rPr lang="zh-CN" altLang="en-US" dirty="0"/>
              <a:t>、</a:t>
            </a:r>
            <a:r>
              <a:rPr lang="en-US" altLang="zh-CN" dirty="0"/>
              <a:t>PyCharm</a:t>
            </a:r>
            <a:r>
              <a:rPr lang="zh-CN" altLang="en-US" dirty="0"/>
              <a:t>等面向较大规模项目开发的集成开发环境</a:t>
            </a:r>
            <a:r>
              <a:rPr lang="zh-CN" altLang="en-US" dirty="0" smtClean="0"/>
              <a:t>中</a:t>
            </a:r>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50</a:t>
            </a:fld>
            <a:endParaRPr lang="zh-CN" altLang="en-US"/>
          </a:p>
        </p:txBody>
      </p:sp>
      <p:pic>
        <p:nvPicPr>
          <p:cNvPr id="7" name="Picture 4" descr="https://timgsa.baidu.com/timg?image&amp;quality=80&amp;size=b9999_10000&amp;sec=1505626137029&amp;di=ddd197d114aa5bafd77bc283d320e81d&amp;imgtype=jpg&amp;src=http%3A%2F%2Fwww.xitongzhijia.net%2Fuploads%2Fallimg%2F160309%2F72-160309113336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371" y="2652430"/>
            <a:ext cx="3342157" cy="1854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timgsa.baidu.com/timg?image&amp;quality=80&amp;size=b9999_10000&amp;sec=1505626173613&amp;di=633a7cce10558c462b6c861662b282a2&amp;imgtype=0&amp;src=http%3A%2F%2Fwww.linuxprobe.com%2Fwp-content%2Fuploads%2F2017%2F02%2F124006mi4yvyz4j6q4l4h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8817" y="2676056"/>
            <a:ext cx="3343263" cy="18312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gimg2.baidu.com/image_search/src=http%3A%2F%2Fpic1.zhimg.com%2Fv2-6b088d2e936243c80d65fbb1e753b8f1_1440w.jpg%3Fsource%3D172ae18b&amp;refer=http%3A%2F%2Fpic1.zhimg.com&amp;app=2002&amp;size=f9999,10000&amp;q=a80&amp;n=0&amp;g=0n&amp;fmt=jpeg?sec=1648614502&amp;t=e00d44bb0a5574c320af3bb6ab99b5f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469" y="4507328"/>
            <a:ext cx="47434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840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上机作业</a:t>
            </a:r>
            <a:endParaRPr lang="zh-CN" altLang="en-US" dirty="0"/>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51</a:t>
            </a:fld>
            <a:endParaRPr lang="zh-CN" altLang="en-US"/>
          </a:p>
        </p:txBody>
      </p:sp>
    </p:spTree>
    <p:extLst>
      <p:ext uri="{BB962C8B-B14F-4D97-AF65-F5344CB8AC3E}">
        <p14:creationId xmlns:p14="http://schemas.microsoft.com/office/powerpoint/2010/main" val="2974955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上机作业提交说明</a:t>
            </a:r>
            <a:endParaRPr lang="zh-CN" altLang="en-US" dirty="0"/>
          </a:p>
        </p:txBody>
      </p:sp>
      <p:sp>
        <p:nvSpPr>
          <p:cNvPr id="3" name="内容占位符 2"/>
          <p:cNvSpPr>
            <a:spLocks noGrp="1"/>
          </p:cNvSpPr>
          <p:nvPr>
            <p:ph idx="1"/>
          </p:nvPr>
        </p:nvSpPr>
        <p:spPr/>
        <p:txBody>
          <a:bodyPr/>
          <a:lstStyle/>
          <a:p>
            <a:r>
              <a:rPr lang="zh-CN" altLang="en-US" dirty="0" smtClean="0"/>
              <a:t>提交内容为一个文件夹，包括三个</a:t>
            </a:r>
            <a:r>
              <a:rPr lang="en-US" altLang="zh-CN" dirty="0" smtClean="0"/>
              <a:t>python</a:t>
            </a:r>
            <a:r>
              <a:rPr lang="zh-CN" altLang="en-US" dirty="0" smtClean="0"/>
              <a:t>文件</a:t>
            </a:r>
            <a:endParaRPr lang="en-US" altLang="zh-CN" dirty="0" smtClean="0"/>
          </a:p>
          <a:p>
            <a:pPr lvl="1"/>
            <a:r>
              <a:rPr lang="zh-CN" altLang="en-US" dirty="0" smtClean="0"/>
              <a:t>文件夹用</a:t>
            </a:r>
            <a:r>
              <a:rPr lang="zh-CN" altLang="en-US" sz="2800" b="1" dirty="0" smtClean="0">
                <a:solidFill>
                  <a:srgbClr val="FF0000"/>
                </a:solidFill>
              </a:rPr>
              <a:t>学号</a:t>
            </a:r>
            <a:r>
              <a:rPr lang="zh-CN" altLang="en-US" b="1" dirty="0" smtClean="0">
                <a:solidFill>
                  <a:srgbClr val="FF0000"/>
                </a:solidFill>
              </a:rPr>
              <a:t>姓名</a:t>
            </a:r>
            <a:r>
              <a:rPr lang="zh-CN" altLang="en-US" dirty="0" smtClean="0"/>
              <a:t>命名</a:t>
            </a:r>
            <a:endParaRPr lang="en-US" altLang="zh-CN" dirty="0" smtClean="0"/>
          </a:p>
          <a:p>
            <a:pPr lvl="1"/>
            <a:r>
              <a:rPr lang="zh-CN" altLang="en-US" dirty="0" smtClean="0"/>
              <a:t>每个</a:t>
            </a:r>
            <a:r>
              <a:rPr lang="en-US" altLang="zh-CN" dirty="0" smtClean="0"/>
              <a:t>python</a:t>
            </a:r>
            <a:r>
              <a:rPr lang="zh-CN" altLang="en-US" dirty="0" smtClean="0"/>
              <a:t>文件用</a:t>
            </a:r>
            <a:r>
              <a:rPr lang="zh-CN" altLang="en-US" sz="2800" b="1" dirty="0" smtClean="0">
                <a:solidFill>
                  <a:srgbClr val="FF0000"/>
                </a:solidFill>
              </a:rPr>
              <a:t>学号</a:t>
            </a:r>
            <a:r>
              <a:rPr lang="en-US" altLang="zh-CN" sz="2800" b="1" dirty="0" smtClean="0">
                <a:solidFill>
                  <a:srgbClr val="FF0000"/>
                </a:solidFill>
              </a:rPr>
              <a:t>_</a:t>
            </a:r>
            <a:r>
              <a:rPr lang="zh-CN" altLang="en-US" sz="2800" b="1" dirty="0" smtClean="0">
                <a:solidFill>
                  <a:srgbClr val="FF0000"/>
                </a:solidFill>
              </a:rPr>
              <a:t>周</a:t>
            </a:r>
            <a:r>
              <a:rPr lang="en-US" altLang="zh-CN" sz="2800" b="1" dirty="0" smtClean="0">
                <a:solidFill>
                  <a:srgbClr val="FF0000"/>
                </a:solidFill>
              </a:rPr>
              <a:t>_</a:t>
            </a:r>
            <a:r>
              <a:rPr lang="zh-CN" altLang="en-US" sz="2800" b="1" dirty="0" smtClean="0">
                <a:solidFill>
                  <a:srgbClr val="FF0000"/>
                </a:solidFill>
              </a:rPr>
              <a:t>题号</a:t>
            </a:r>
            <a:r>
              <a:rPr lang="zh-CN" altLang="en-US" dirty="0"/>
              <a:t>命名</a:t>
            </a:r>
            <a:endParaRPr lang="en-US" altLang="zh-CN" dirty="0" smtClean="0"/>
          </a:p>
          <a:p>
            <a:endParaRPr lang="zh-CN" altLang="en-US" dirty="0"/>
          </a:p>
        </p:txBody>
      </p:sp>
      <p:pic>
        <p:nvPicPr>
          <p:cNvPr id="6" name="图片 5"/>
          <p:cNvPicPr>
            <a:picLocks noChangeAspect="1"/>
          </p:cNvPicPr>
          <p:nvPr/>
        </p:nvPicPr>
        <p:blipFill>
          <a:blip r:embed="rId2"/>
          <a:stretch>
            <a:fillRect/>
          </a:stretch>
        </p:blipFill>
        <p:spPr>
          <a:xfrm>
            <a:off x="6326593" y="3377498"/>
            <a:ext cx="3143250" cy="2314575"/>
          </a:xfrm>
          <a:prstGeom prst="rect">
            <a:avLst/>
          </a:prstGeom>
        </p:spPr>
      </p:pic>
      <p:pic>
        <p:nvPicPr>
          <p:cNvPr id="7" name="图片 6"/>
          <p:cNvPicPr>
            <a:picLocks noChangeAspect="1"/>
          </p:cNvPicPr>
          <p:nvPr/>
        </p:nvPicPr>
        <p:blipFill>
          <a:blip r:embed="rId3"/>
          <a:stretch>
            <a:fillRect/>
          </a:stretch>
        </p:blipFill>
        <p:spPr>
          <a:xfrm>
            <a:off x="1870886" y="3928397"/>
            <a:ext cx="2571750" cy="1000125"/>
          </a:xfrm>
          <a:prstGeom prst="rect">
            <a:avLst/>
          </a:prstGeom>
        </p:spPr>
      </p:pic>
    </p:spTree>
    <p:extLst>
      <p:ext uri="{BB962C8B-B14F-4D97-AF65-F5344CB8AC3E}">
        <p14:creationId xmlns:p14="http://schemas.microsoft.com/office/powerpoint/2010/main" val="3132022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上机作业：运行</a:t>
            </a:r>
            <a:r>
              <a:rPr lang="en-US" altLang="zh-CN" dirty="0"/>
              <a:t>Python</a:t>
            </a:r>
            <a:r>
              <a:rPr lang="zh-CN" altLang="en-US" dirty="0"/>
              <a:t>小程序</a:t>
            </a:r>
          </a:p>
        </p:txBody>
      </p:sp>
      <p:sp>
        <p:nvSpPr>
          <p:cNvPr id="3" name="内容占位符 2"/>
          <p:cNvSpPr>
            <a:spLocks noGrp="1"/>
          </p:cNvSpPr>
          <p:nvPr>
            <p:ph idx="1"/>
          </p:nvPr>
        </p:nvSpPr>
        <p:spPr/>
        <p:txBody>
          <a:bodyPr/>
          <a:lstStyle/>
          <a:p>
            <a:r>
              <a:rPr lang="zh-CN" altLang="en-US" dirty="0"/>
              <a:t>圆面积计算</a:t>
            </a:r>
          </a:p>
          <a:p>
            <a:r>
              <a:rPr lang="zh-CN" altLang="en-US" dirty="0"/>
              <a:t>简单的人名对话</a:t>
            </a:r>
          </a:p>
          <a:p>
            <a:r>
              <a:rPr lang="zh-CN" altLang="en-US" dirty="0"/>
              <a:t>斐波那契数列的计算</a:t>
            </a:r>
          </a:p>
          <a:p>
            <a:r>
              <a:rPr lang="zh-CN" altLang="en-US" dirty="0"/>
              <a:t>同切圆的绘制</a:t>
            </a:r>
          </a:p>
          <a:p>
            <a:r>
              <a:rPr lang="zh-CN" altLang="en-US" dirty="0"/>
              <a:t>日期和时间的输出</a:t>
            </a:r>
          </a:p>
          <a:p>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53</a:t>
            </a:fld>
            <a:endParaRPr lang="zh-CN" altLang="en-US"/>
          </a:p>
        </p:txBody>
      </p:sp>
    </p:spTree>
    <p:extLst>
      <p:ext uri="{BB962C8B-B14F-4D97-AF65-F5344CB8AC3E}">
        <p14:creationId xmlns:p14="http://schemas.microsoft.com/office/powerpoint/2010/main" val="1591128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上机作业</a:t>
            </a:r>
            <a:r>
              <a:rPr lang="en-US" altLang="zh-CN" dirty="0" smtClean="0"/>
              <a:t>1</a:t>
            </a:r>
            <a:r>
              <a:rPr lang="zh-CN" altLang="en-US" dirty="0" smtClean="0"/>
              <a:t>：</a:t>
            </a:r>
            <a:r>
              <a:rPr lang="zh-CN" altLang="en-US" dirty="0"/>
              <a:t>圆面积</a:t>
            </a:r>
            <a:r>
              <a:rPr lang="zh-CN" altLang="en-US" dirty="0" smtClean="0"/>
              <a:t>计算</a:t>
            </a:r>
            <a:endParaRPr lang="zh-CN" altLang="en-US" dirty="0"/>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54</a:t>
            </a:fld>
            <a:endParaRPr lang="zh-CN" altLang="en-US"/>
          </a:p>
        </p:txBody>
      </p:sp>
      <p:pic>
        <p:nvPicPr>
          <p:cNvPr id="9" name="内容占位符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2660534"/>
            <a:ext cx="4706492" cy="1555866"/>
          </a:xfrm>
        </p:spPr>
      </p:pic>
    </p:spTree>
    <p:extLst>
      <p:ext uri="{BB962C8B-B14F-4D97-AF65-F5344CB8AC3E}">
        <p14:creationId xmlns:p14="http://schemas.microsoft.com/office/powerpoint/2010/main" val="149992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上机作业</a:t>
            </a:r>
            <a:r>
              <a:rPr lang="en-US" altLang="zh-CN" dirty="0" smtClean="0"/>
              <a:t>2</a:t>
            </a:r>
            <a:r>
              <a:rPr lang="zh-CN" altLang="en-US" dirty="0" smtClean="0"/>
              <a:t>：</a:t>
            </a:r>
            <a:r>
              <a:rPr lang="zh-CN" altLang="en-US" dirty="0"/>
              <a:t>简单的人名对话</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55</a:t>
            </a:fld>
            <a:endParaRPr lang="zh-CN" altLang="en-US"/>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9017" y="2962273"/>
            <a:ext cx="7413966" cy="1297670"/>
          </a:xfrm>
        </p:spPr>
      </p:pic>
    </p:spTree>
    <p:extLst>
      <p:ext uri="{BB962C8B-B14F-4D97-AF65-F5344CB8AC3E}">
        <p14:creationId xmlns:p14="http://schemas.microsoft.com/office/powerpoint/2010/main" val="587989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上机作业</a:t>
            </a:r>
            <a:r>
              <a:rPr lang="en-US" altLang="zh-CN" dirty="0" smtClean="0"/>
              <a:t>3</a:t>
            </a:r>
            <a:r>
              <a:rPr lang="zh-CN" altLang="en-US" dirty="0" smtClean="0"/>
              <a:t>：</a:t>
            </a:r>
            <a:r>
              <a:rPr lang="zh-CN" altLang="en-US" dirty="0"/>
              <a:t>斐波那契数列的计算</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56</a:t>
            </a:fld>
            <a:endParaRPr lang="zh-CN" altLang="en-US"/>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6315" y="2931089"/>
            <a:ext cx="3348704" cy="1517539"/>
          </a:xfrm>
        </p:spPr>
      </p:pic>
    </p:spTree>
    <p:extLst>
      <p:ext uri="{BB962C8B-B14F-4D97-AF65-F5344CB8AC3E}">
        <p14:creationId xmlns:p14="http://schemas.microsoft.com/office/powerpoint/2010/main" val="295273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上机作业</a:t>
            </a:r>
            <a:r>
              <a:rPr lang="en-US" altLang="zh-CN" dirty="0" smtClean="0"/>
              <a:t>4</a:t>
            </a:r>
            <a:r>
              <a:rPr lang="zh-CN" altLang="en-US" dirty="0" smtClean="0"/>
              <a:t>：</a:t>
            </a:r>
            <a:r>
              <a:rPr lang="zh-CN" altLang="en-US" dirty="0"/>
              <a:t>同切圆的绘制</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57</a:t>
            </a:fld>
            <a:endParaRPr lang="zh-CN" altLang="en-US"/>
          </a:p>
        </p:txBody>
      </p:sp>
      <p:pic>
        <p:nvPicPr>
          <p:cNvPr id="10" name="内容占位符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8213" y="2528430"/>
            <a:ext cx="2813162" cy="1782312"/>
          </a:xfrm>
        </p:spPr>
      </p:pic>
    </p:spTree>
    <p:extLst>
      <p:ext uri="{BB962C8B-B14F-4D97-AF65-F5344CB8AC3E}">
        <p14:creationId xmlns:p14="http://schemas.microsoft.com/office/powerpoint/2010/main" val="380286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上机作业</a:t>
            </a:r>
            <a:r>
              <a:rPr lang="en-US" altLang="zh-CN" dirty="0" smtClean="0"/>
              <a:t>5</a:t>
            </a:r>
            <a:r>
              <a:rPr lang="zh-CN" altLang="en-US" dirty="0" smtClean="0"/>
              <a:t>：</a:t>
            </a:r>
            <a:r>
              <a:rPr lang="zh-CN" altLang="en-US" dirty="0"/>
              <a:t>日期和时间的输出</a:t>
            </a:r>
          </a:p>
        </p:txBody>
      </p:sp>
      <p:sp>
        <p:nvSpPr>
          <p:cNvPr id="4" name="日期占位符 3"/>
          <p:cNvSpPr>
            <a:spLocks noGrp="1"/>
          </p:cNvSpPr>
          <p:nvPr>
            <p:ph type="dt" sz="half" idx="10"/>
          </p:nvPr>
        </p:nvSpPr>
        <p:spPr/>
        <p:txBody>
          <a:bodyPr/>
          <a:lstStyle/>
          <a:p>
            <a:fld id="{55FEEB2D-479C-46B8-A930-2D0F08662AB9}" type="datetime1">
              <a:rPr lang="zh-CN" altLang="en-US" smtClean="0"/>
              <a:t>2022/3/6</a:t>
            </a:fld>
            <a:endParaRPr lang="zh-CN" altLang="en-US"/>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
        <p:nvSpPr>
          <p:cNvPr id="6" name="灯片编号占位符 5"/>
          <p:cNvSpPr>
            <a:spLocks noGrp="1"/>
          </p:cNvSpPr>
          <p:nvPr>
            <p:ph type="sldNum" sz="quarter" idx="12"/>
          </p:nvPr>
        </p:nvSpPr>
        <p:spPr/>
        <p:txBody>
          <a:bodyPr/>
          <a:lstStyle/>
          <a:p>
            <a:fld id="{9D762033-42AB-40B5-815B-95A960AA49EA}" type="slidenum">
              <a:rPr lang="zh-CN" altLang="en-US" smtClean="0"/>
              <a:t>58</a:t>
            </a:fld>
            <a:endParaRPr lang="zh-CN" altLang="en-US"/>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5408" y="2708726"/>
            <a:ext cx="7141184" cy="1464132"/>
          </a:xfrm>
        </p:spPr>
      </p:pic>
    </p:spTree>
    <p:extLst>
      <p:ext uri="{BB962C8B-B14F-4D97-AF65-F5344CB8AC3E}">
        <p14:creationId xmlns:p14="http://schemas.microsoft.com/office/powerpoint/2010/main" val="4024017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考核及成绩评定方式</a:t>
            </a:r>
          </a:p>
        </p:txBody>
      </p:sp>
      <p:sp>
        <p:nvSpPr>
          <p:cNvPr id="8" name="内容占位符 7"/>
          <p:cNvSpPr>
            <a:spLocks noGrp="1"/>
          </p:cNvSpPr>
          <p:nvPr>
            <p:ph idx="1"/>
          </p:nvPr>
        </p:nvSpPr>
        <p:spPr/>
        <p:txBody>
          <a:bodyPr>
            <a:normAutofit/>
          </a:bodyPr>
          <a:lstStyle/>
          <a:p>
            <a:r>
              <a:rPr lang="zh-CN" altLang="en-US" dirty="0" smtClean="0"/>
              <a:t>平时表现（</a:t>
            </a:r>
            <a:r>
              <a:rPr lang="en-US" altLang="zh-CN" dirty="0" smtClean="0"/>
              <a:t>10%~20%</a:t>
            </a:r>
            <a:r>
              <a:rPr lang="zh-CN" altLang="en-US" dirty="0" smtClean="0"/>
              <a:t>）</a:t>
            </a:r>
            <a:endParaRPr lang="en-US" altLang="zh-CN" dirty="0" smtClean="0"/>
          </a:p>
          <a:p>
            <a:pPr lvl="1"/>
            <a:r>
              <a:rPr lang="zh-CN" altLang="en-US" dirty="0" smtClean="0"/>
              <a:t>课堂</a:t>
            </a:r>
            <a:r>
              <a:rPr lang="zh-CN" altLang="en-US" dirty="0"/>
              <a:t>表现和平时作业</a:t>
            </a:r>
          </a:p>
          <a:p>
            <a:r>
              <a:rPr lang="zh-CN" altLang="en-US" dirty="0"/>
              <a:t>随堂</a:t>
            </a:r>
            <a:r>
              <a:rPr lang="zh-CN" altLang="en-US" dirty="0" smtClean="0"/>
              <a:t>测试</a:t>
            </a:r>
            <a:r>
              <a:rPr lang="zh-CN" altLang="en-US" dirty="0"/>
              <a:t>（</a:t>
            </a:r>
            <a:r>
              <a:rPr lang="en-US" altLang="zh-CN" dirty="0"/>
              <a:t>10%~20%</a:t>
            </a:r>
            <a:r>
              <a:rPr lang="zh-CN" altLang="en-US" dirty="0"/>
              <a:t>）</a:t>
            </a:r>
            <a:endParaRPr lang="en-US" altLang="zh-CN" dirty="0"/>
          </a:p>
          <a:p>
            <a:pPr lvl="1"/>
            <a:r>
              <a:rPr lang="zh-CN" altLang="en-US" dirty="0" smtClean="0"/>
              <a:t>小</a:t>
            </a:r>
            <a:r>
              <a:rPr lang="zh-CN" altLang="en-US" dirty="0"/>
              <a:t>程序编写</a:t>
            </a:r>
          </a:p>
          <a:p>
            <a:r>
              <a:rPr lang="zh-CN" altLang="en-US" dirty="0" smtClean="0"/>
              <a:t>期末考试（</a:t>
            </a:r>
            <a:r>
              <a:rPr lang="en-US" altLang="zh-CN" dirty="0" smtClean="0"/>
              <a:t>60%~80</a:t>
            </a:r>
            <a:r>
              <a:rPr lang="en-US" altLang="zh-CN" dirty="0"/>
              <a:t>%</a:t>
            </a:r>
            <a:r>
              <a:rPr lang="zh-CN" altLang="en-US" dirty="0"/>
              <a:t>）</a:t>
            </a:r>
            <a:endParaRPr lang="en-US" altLang="zh-CN" dirty="0"/>
          </a:p>
          <a:p>
            <a:pPr lvl="1"/>
            <a:r>
              <a:rPr lang="zh-CN" altLang="en-US" dirty="0" smtClean="0"/>
              <a:t>上机</a:t>
            </a:r>
            <a:r>
              <a:rPr lang="zh-CN" altLang="en-US" dirty="0"/>
              <a:t>考试</a:t>
            </a:r>
          </a:p>
          <a:p>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Tree>
    <p:extLst>
      <p:ext uri="{BB962C8B-B14F-4D97-AF65-F5344CB8AC3E}">
        <p14:creationId xmlns:p14="http://schemas.microsoft.com/office/powerpoint/2010/main" val="2674395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参考资料</a:t>
            </a:r>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pic>
        <p:nvPicPr>
          <p:cNvPr id="3" name="图片 2"/>
          <p:cNvPicPr>
            <a:picLocks noChangeAspect="1"/>
          </p:cNvPicPr>
          <p:nvPr/>
        </p:nvPicPr>
        <p:blipFill>
          <a:blip r:embed="rId2"/>
          <a:stretch>
            <a:fillRect/>
          </a:stretch>
        </p:blipFill>
        <p:spPr>
          <a:xfrm>
            <a:off x="7121970" y="1634057"/>
            <a:ext cx="3798893" cy="419721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416" y="1850855"/>
            <a:ext cx="3763617" cy="3763617"/>
          </a:xfrm>
          <a:prstGeom prst="rect">
            <a:avLst/>
          </a:prstGeom>
        </p:spPr>
      </p:pic>
    </p:spTree>
    <p:extLst>
      <p:ext uri="{BB962C8B-B14F-4D97-AF65-F5344CB8AC3E}">
        <p14:creationId xmlns:p14="http://schemas.microsoft.com/office/powerpoint/2010/main" val="81877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网络资源</a:t>
            </a:r>
            <a:endParaRPr lang="zh-CN" altLang="en-US" dirty="0"/>
          </a:p>
        </p:txBody>
      </p:sp>
      <p:sp>
        <p:nvSpPr>
          <p:cNvPr id="3" name="内容占位符 2"/>
          <p:cNvSpPr>
            <a:spLocks noGrp="1"/>
          </p:cNvSpPr>
          <p:nvPr>
            <p:ph idx="1"/>
          </p:nvPr>
        </p:nvSpPr>
        <p:spPr/>
        <p:txBody>
          <a:bodyPr/>
          <a:lstStyle/>
          <a:p>
            <a:r>
              <a:rPr lang="en-US" altLang="zh-CN" dirty="0" smtClean="0"/>
              <a:t>MOOC</a:t>
            </a:r>
          </a:p>
          <a:p>
            <a:pPr lvl="1"/>
            <a:r>
              <a:rPr lang="en-US" altLang="zh-CN" dirty="0"/>
              <a:t>Programming for Everybody (Getting Started with Python</a:t>
            </a:r>
            <a:r>
              <a:rPr lang="en-US" altLang="zh-CN" dirty="0" smtClean="0"/>
              <a:t>)</a:t>
            </a:r>
          </a:p>
          <a:p>
            <a:pPr lvl="2"/>
            <a:r>
              <a:rPr lang="en-US" altLang="zh-CN" dirty="0">
                <a:hlinkClick r:id="rId2"/>
              </a:rPr>
              <a:t>https://</a:t>
            </a:r>
            <a:r>
              <a:rPr lang="en-US" altLang="zh-CN" dirty="0" smtClean="0">
                <a:hlinkClick r:id="rId2"/>
              </a:rPr>
              <a:t>www.coursera.org/specializations/python</a:t>
            </a:r>
            <a:r>
              <a:rPr lang="en-US" altLang="zh-CN" dirty="0" smtClean="0"/>
              <a:t> </a:t>
            </a:r>
          </a:p>
          <a:p>
            <a:pPr lvl="1"/>
            <a:r>
              <a:rPr lang="zh-CN" altLang="en-US" dirty="0" smtClean="0"/>
              <a:t>零</a:t>
            </a:r>
            <a:r>
              <a:rPr lang="zh-CN" altLang="en-US" dirty="0"/>
              <a:t>基础学</a:t>
            </a:r>
            <a:r>
              <a:rPr lang="en-US" altLang="zh-CN" dirty="0"/>
              <a:t>Python</a:t>
            </a:r>
            <a:r>
              <a:rPr lang="zh-CN" altLang="en-US" dirty="0" smtClean="0"/>
              <a:t>语言</a:t>
            </a:r>
            <a:endParaRPr lang="en-US" altLang="zh-CN" dirty="0" smtClean="0"/>
          </a:p>
          <a:p>
            <a:pPr lvl="2"/>
            <a:r>
              <a:rPr lang="en-US" altLang="zh-CN" dirty="0">
                <a:hlinkClick r:id="rId3"/>
              </a:rPr>
              <a:t>http://</a:t>
            </a:r>
            <a:r>
              <a:rPr lang="en-US" altLang="zh-CN" dirty="0" smtClean="0">
                <a:hlinkClick r:id="rId3"/>
              </a:rPr>
              <a:t>www.icourse163.org/course/BIT-1002058035</a:t>
            </a:r>
            <a:r>
              <a:rPr lang="en-US" altLang="zh-CN" dirty="0" smtClean="0"/>
              <a:t> </a:t>
            </a:r>
          </a:p>
          <a:p>
            <a:pPr lvl="1"/>
            <a:endParaRPr lang="zh-CN" altLang="en-US" dirty="0"/>
          </a:p>
        </p:txBody>
      </p:sp>
      <p:sp>
        <p:nvSpPr>
          <p:cNvPr id="5" name="页脚占位符 4"/>
          <p:cNvSpPr>
            <a:spLocks noGrp="1"/>
          </p:cNvSpPr>
          <p:nvPr>
            <p:ph type="ftr" sz="quarter" idx="11"/>
          </p:nvPr>
        </p:nvSpPr>
        <p:spPr/>
        <p:txBody>
          <a:bodyPr/>
          <a:lstStyle/>
          <a:p>
            <a:r>
              <a:rPr lang="en-US" altLang="zh-CN" smtClean="0"/>
              <a:t>Python</a:t>
            </a:r>
            <a:r>
              <a:rPr lang="zh-CN" altLang="en-US" smtClean="0"/>
              <a:t>语言程序设计</a:t>
            </a:r>
            <a:endParaRPr lang="zh-CN" altLang="en-US"/>
          </a:p>
        </p:txBody>
      </p:sp>
    </p:spTree>
    <p:extLst>
      <p:ext uri="{BB962C8B-B14F-4D97-AF65-F5344CB8AC3E}">
        <p14:creationId xmlns:p14="http://schemas.microsoft.com/office/powerpoint/2010/main" val="233769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7485" y="3454401"/>
            <a:ext cx="10668000" cy="1142574"/>
          </a:xfrm>
        </p:spPr>
        <p:txBody>
          <a:bodyPr>
            <a:normAutofit/>
          </a:bodyPr>
          <a:lstStyle/>
          <a:p>
            <a:r>
              <a:rPr lang="zh-CN" altLang="en-US" sz="5400" b="1" dirty="0" smtClean="0"/>
              <a:t>第一章：</a:t>
            </a:r>
            <a:r>
              <a:rPr lang="en-US" altLang="zh-CN" sz="5400" b="1" dirty="0" smtClean="0"/>
              <a:t>Python</a:t>
            </a:r>
            <a:r>
              <a:rPr lang="zh-CN" altLang="en-US" sz="5400" b="1" dirty="0" smtClean="0"/>
              <a:t>语言及其编程环境</a:t>
            </a:r>
            <a:endParaRPr lang="zh-CN" altLang="en-US" sz="5400" b="1"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85" y="976512"/>
            <a:ext cx="4764719" cy="1609381"/>
          </a:xfrm>
          <a:prstGeom prst="rect">
            <a:avLst/>
          </a:prstGeom>
        </p:spPr>
      </p:pic>
    </p:spTree>
    <p:extLst>
      <p:ext uri="{BB962C8B-B14F-4D97-AF65-F5344CB8AC3E}">
        <p14:creationId xmlns:p14="http://schemas.microsoft.com/office/powerpoint/2010/main" val="43404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wfuda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fudan" id="{E1362BAB-E77F-4B1B-94E7-BC9791D56CCE}" vid="{D2FFA553-2E31-419E-9B16-5C1D011AFFA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16354</TotalTime>
  <Words>1846</Words>
  <Application>Microsoft Office PowerPoint</Application>
  <PresentationFormat>宽屏</PresentationFormat>
  <Paragraphs>389</Paragraphs>
  <Slides>58</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58</vt:i4>
      </vt:variant>
    </vt:vector>
  </HeadingPairs>
  <TitlesOfParts>
    <vt:vector size="65" baseType="lpstr">
      <vt:lpstr>等线</vt:lpstr>
      <vt:lpstr>等线 Light</vt:lpstr>
      <vt:lpstr>宋体</vt:lpstr>
      <vt:lpstr>Arial</vt:lpstr>
      <vt:lpstr>Calibri</vt:lpstr>
      <vt:lpstr>Wingdings</vt:lpstr>
      <vt:lpstr>kwfudan</vt:lpstr>
      <vt:lpstr>Python语言程序设计</vt:lpstr>
      <vt:lpstr>课程介绍</vt:lpstr>
      <vt:lpstr>教科书</vt:lpstr>
      <vt:lpstr>教学方式</vt:lpstr>
      <vt:lpstr>学习内容</vt:lpstr>
      <vt:lpstr>考核及成绩评定方式</vt:lpstr>
      <vt:lpstr>参考资料</vt:lpstr>
      <vt:lpstr>网络资源</vt:lpstr>
      <vt:lpstr>第一章：Python语言及其编程环境</vt:lpstr>
      <vt:lpstr>大纲</vt:lpstr>
      <vt:lpstr>背景介绍</vt:lpstr>
      <vt:lpstr>计算机的概念</vt:lpstr>
      <vt:lpstr>计算机的概念</vt:lpstr>
      <vt:lpstr>中国算盘</vt:lpstr>
      <vt:lpstr>大型算盘群</vt:lpstr>
      <vt:lpstr>计算机的发展</vt:lpstr>
      <vt:lpstr>计算机技术发展历史</vt:lpstr>
      <vt:lpstr>第一台电子计算机ENIAC诞生</vt:lpstr>
      <vt:lpstr>世界上第一台商用电子计算机UNIVAC</vt:lpstr>
      <vt:lpstr>个人电脑</vt:lpstr>
      <vt:lpstr>计算机技术发展历史</vt:lpstr>
      <vt:lpstr>互联网时代</vt:lpstr>
      <vt:lpstr>图形化可视界面</vt:lpstr>
      <vt:lpstr>图形化可视界面</vt:lpstr>
      <vt:lpstr>计算机技术发展历史</vt:lpstr>
      <vt:lpstr>计算机技术发展历史</vt:lpstr>
      <vt:lpstr>程序设计语言发展历史</vt:lpstr>
      <vt:lpstr>机器语言</vt:lpstr>
      <vt:lpstr>汇编语言</vt:lpstr>
      <vt:lpstr>高级语言</vt:lpstr>
      <vt:lpstr>编译和解释</vt:lpstr>
      <vt:lpstr>编译</vt:lpstr>
      <vt:lpstr>解释</vt:lpstr>
      <vt:lpstr>编译和解释</vt:lpstr>
      <vt:lpstr>为什么选择Python作为编程入门语言？</vt:lpstr>
      <vt:lpstr>高级编程语言上千种</vt:lpstr>
      <vt:lpstr>原因一：最流行</vt:lpstr>
      <vt:lpstr>原因二：语法简洁、优美</vt:lpstr>
      <vt:lpstr>原因三：功能强大</vt:lpstr>
      <vt:lpstr>Python语言概述</vt:lpstr>
      <vt:lpstr>Python语言概述</vt:lpstr>
      <vt:lpstr>编写Hello程序</vt:lpstr>
      <vt:lpstr>Python语言特点</vt:lpstr>
      <vt:lpstr>Python语言开发环境配置</vt:lpstr>
      <vt:lpstr>安装</vt:lpstr>
      <vt:lpstr>安装</vt:lpstr>
      <vt:lpstr>运行程序（1）</vt:lpstr>
      <vt:lpstr>运行程序（2）</vt:lpstr>
      <vt:lpstr>运行程序（3）</vt:lpstr>
      <vt:lpstr>运行程序（4）</vt:lpstr>
      <vt:lpstr>上机作业</vt:lpstr>
      <vt:lpstr>上机作业提交说明</vt:lpstr>
      <vt:lpstr>上机作业：运行Python小程序</vt:lpstr>
      <vt:lpstr>上机作业1：圆面积计算</vt:lpstr>
      <vt:lpstr>上机作业2：简单的人名对话</vt:lpstr>
      <vt:lpstr>上机作业3：斐波那契数列的计算</vt:lpstr>
      <vt:lpstr>上机作业4：同切圆的绘制</vt:lpstr>
      <vt:lpstr>上机作业5：日期和时间的输出</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中文知识图谱CN-DBpedia构建的关键技术</dc:title>
  <dc:creator>Bo Xu</dc:creator>
  <cp:lastModifiedBy>maobo</cp:lastModifiedBy>
  <cp:revision>1674</cp:revision>
  <cp:lastPrinted>2017-08-24T15:00:07Z</cp:lastPrinted>
  <dcterms:created xsi:type="dcterms:W3CDTF">2017-05-30T12:07:43Z</dcterms:created>
  <dcterms:modified xsi:type="dcterms:W3CDTF">2022-03-07T00:27:12Z</dcterms:modified>
</cp:coreProperties>
</file>